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8" r:id="rId3"/>
    <p:sldId id="281" r:id="rId4"/>
    <p:sldId id="300" r:id="rId5"/>
    <p:sldId id="282" r:id="rId6"/>
    <p:sldId id="283" r:id="rId7"/>
    <p:sldId id="301" r:id="rId8"/>
    <p:sldId id="302" r:id="rId9"/>
    <p:sldId id="285" r:id="rId10"/>
    <p:sldId id="286" r:id="rId11"/>
    <p:sldId id="287" r:id="rId12"/>
    <p:sldId id="310" r:id="rId13"/>
    <p:sldId id="288" r:id="rId14"/>
    <p:sldId id="311" r:id="rId15"/>
    <p:sldId id="312" r:id="rId16"/>
    <p:sldId id="289" r:id="rId17"/>
    <p:sldId id="303" r:id="rId18"/>
    <p:sldId id="291" r:id="rId19"/>
    <p:sldId id="292" r:id="rId20"/>
    <p:sldId id="293" r:id="rId21"/>
    <p:sldId id="304" r:id="rId22"/>
    <p:sldId id="294" r:id="rId23"/>
    <p:sldId id="295" r:id="rId24"/>
    <p:sldId id="296" r:id="rId25"/>
    <p:sldId id="313" r:id="rId26"/>
    <p:sldId id="297" r:id="rId27"/>
    <p:sldId id="298" r:id="rId28"/>
    <p:sldId id="299" r:id="rId29"/>
    <p:sldId id="309" r:id="rId30"/>
    <p:sldId id="305" r:id="rId31"/>
    <p:sldId id="307" r:id="rId32"/>
    <p:sldId id="306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03136A"/>
    <a:srgbClr val="35759D"/>
    <a:srgbClr val="1984CC"/>
    <a:srgbClr val="35B19D"/>
    <a:srgbClr val="282828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88172" autoAdjust="0"/>
  </p:normalViewPr>
  <p:slideViewPr>
    <p:cSldViewPr>
      <p:cViewPr>
        <p:scale>
          <a:sx n="60" d="100"/>
          <a:sy n="60" d="100"/>
        </p:scale>
        <p:origin x="-14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2F89D-30D2-4D38-9156-AA89AD22D9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4D605-FDC1-452D-B013-8DA20AC44472}">
      <dgm:prSet custT="1"/>
      <dgm:spPr>
        <a:solidFill>
          <a:srgbClr val="1984CC"/>
        </a:solidFill>
      </dgm:spPr>
      <dgm:t>
        <a:bodyPr/>
        <a:lstStyle/>
        <a:p>
          <a:pPr rtl="0"/>
          <a:r>
            <a:rPr lang="ru-RU" sz="1800" b="1" dirty="0" smtClean="0"/>
            <a:t>Социальная зависимость  -  </a:t>
          </a:r>
          <a:r>
            <a:rPr lang="ru-RU" sz="1800" b="0" dirty="0" smtClean="0"/>
            <a:t>ж</a:t>
          </a:r>
          <a:r>
            <a:rPr lang="ru-RU" sz="1800" dirty="0" smtClean="0"/>
            <a:t>елание начать курить возникает в детстве из-за подражания взрослым, под влиянием рекламы в подростковом возрасте – чтобы продемонстрировать свою самостоятельность и независимость.</a:t>
          </a:r>
          <a:endParaRPr lang="ru-RU" sz="1800" dirty="0"/>
        </a:p>
      </dgm:t>
    </dgm:pt>
    <dgm:pt modelId="{9BC329FA-84DA-4800-947C-F42CE9DF90B3}" type="parTrans" cxnId="{DE41A779-0D3F-4EE3-B6B1-5B068B8B0B0A}">
      <dgm:prSet/>
      <dgm:spPr/>
      <dgm:t>
        <a:bodyPr/>
        <a:lstStyle/>
        <a:p>
          <a:endParaRPr lang="ru-RU"/>
        </a:p>
      </dgm:t>
    </dgm:pt>
    <dgm:pt modelId="{6F55FB8E-28B4-4850-8D18-0360C0CCFC1E}" type="sibTrans" cxnId="{DE41A779-0D3F-4EE3-B6B1-5B068B8B0B0A}">
      <dgm:prSet/>
      <dgm:spPr/>
      <dgm:t>
        <a:bodyPr/>
        <a:lstStyle/>
        <a:p>
          <a:endParaRPr lang="ru-RU"/>
        </a:p>
      </dgm:t>
    </dgm:pt>
    <dgm:pt modelId="{785101F9-499B-4762-850E-9DA72C2A414B}">
      <dgm:prSet custT="1"/>
      <dgm:spPr>
        <a:solidFill>
          <a:srgbClr val="35759D"/>
        </a:solidFill>
      </dgm:spPr>
      <dgm:t>
        <a:bodyPr/>
        <a:lstStyle/>
        <a:p>
          <a:pPr rtl="0"/>
          <a:r>
            <a:rPr lang="ru-RU" sz="1800" b="1" dirty="0" smtClean="0"/>
            <a:t>Психологическая зависимость </a:t>
          </a:r>
          <a:r>
            <a:rPr lang="ru-RU" sz="1800" b="0" dirty="0" smtClean="0"/>
            <a:t>от табака возникает в связи с тем, что курильщик прибегает к сигарете в случае перенапряжения, при необходимости расслабиться, в условиях эмоционального стресса.</a:t>
          </a:r>
          <a:endParaRPr lang="ru-RU" sz="1800" b="0" dirty="0"/>
        </a:p>
      </dgm:t>
    </dgm:pt>
    <dgm:pt modelId="{A154AC33-D2AD-48ED-8BF5-AF437DB2D7AB}" type="parTrans" cxnId="{200834CF-45C0-4108-8A87-C6169C79837A}">
      <dgm:prSet/>
      <dgm:spPr/>
      <dgm:t>
        <a:bodyPr/>
        <a:lstStyle/>
        <a:p>
          <a:endParaRPr lang="ru-RU"/>
        </a:p>
      </dgm:t>
    </dgm:pt>
    <dgm:pt modelId="{A6BBE8A1-0097-4DA2-AAF1-6318717F6964}" type="sibTrans" cxnId="{200834CF-45C0-4108-8A87-C6169C79837A}">
      <dgm:prSet/>
      <dgm:spPr/>
      <dgm:t>
        <a:bodyPr/>
        <a:lstStyle/>
        <a:p>
          <a:endParaRPr lang="ru-RU"/>
        </a:p>
      </dgm:t>
    </dgm:pt>
    <dgm:pt modelId="{1B4E2249-1B62-46EB-990C-959315288204}">
      <dgm:prSet custT="1"/>
      <dgm:spPr>
        <a:solidFill>
          <a:srgbClr val="03136A"/>
        </a:solidFill>
      </dgm:spPr>
      <dgm:t>
        <a:bodyPr/>
        <a:lstStyle/>
        <a:p>
          <a:pPr rtl="0"/>
          <a:r>
            <a:rPr lang="ru-RU" sz="2000" b="1" dirty="0" smtClean="0"/>
            <a:t>Физическая зависимость </a:t>
          </a:r>
          <a:r>
            <a:rPr lang="ru-RU" sz="2000" dirty="0" smtClean="0"/>
            <a:t>от табака формируется по мере увеличения стажа курения и возрастания его интенсивности. Промежуток между выкуриванием сигарет становится короче, их число растет</a:t>
          </a:r>
          <a:endParaRPr lang="ru-RU" sz="2000" dirty="0"/>
        </a:p>
      </dgm:t>
    </dgm:pt>
    <dgm:pt modelId="{B2E08F08-E7CF-421D-AA97-3CC8C66A0C4F}" type="parTrans" cxnId="{AA71CB06-2F04-4783-ABBF-90303E064309}">
      <dgm:prSet/>
      <dgm:spPr/>
      <dgm:t>
        <a:bodyPr/>
        <a:lstStyle/>
        <a:p>
          <a:endParaRPr lang="ru-RU"/>
        </a:p>
      </dgm:t>
    </dgm:pt>
    <dgm:pt modelId="{AC7A862F-A9A3-411A-A910-8D7C58361E2C}" type="sibTrans" cxnId="{AA71CB06-2F04-4783-ABBF-90303E064309}">
      <dgm:prSet/>
      <dgm:spPr/>
      <dgm:t>
        <a:bodyPr/>
        <a:lstStyle/>
        <a:p>
          <a:endParaRPr lang="ru-RU"/>
        </a:p>
      </dgm:t>
    </dgm:pt>
    <dgm:pt modelId="{3B353AC2-6D82-43CF-9701-7D487317E300}" type="pres">
      <dgm:prSet presAssocID="{FB92F89D-30D2-4D38-9156-AA89AD22D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2B690-5C51-4693-9E80-A28EC57C09DB}" type="pres">
      <dgm:prSet presAssocID="{6094D605-FDC1-452D-B013-8DA20AC44472}" presName="parentText" presStyleLbl="node1" presStyleIdx="0" presStyleCnt="3" custScaleY="91044" custLinFactY="-126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3EB84-239E-4CC4-9C3A-B300BF803654}" type="pres">
      <dgm:prSet presAssocID="{6F55FB8E-28B4-4850-8D18-0360C0CCFC1E}" presName="spacer" presStyleCnt="0"/>
      <dgm:spPr/>
    </dgm:pt>
    <dgm:pt modelId="{D9CA715B-4B6B-419F-A8F6-81C2563B9125}" type="pres">
      <dgm:prSet presAssocID="{785101F9-499B-4762-850E-9DA72C2A414B}" presName="parentText" presStyleLbl="node1" presStyleIdx="1" presStyleCnt="3" custScaleY="88782" custLinFactY="-71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48E9-4F95-4D09-AFE0-D269B62217A5}" type="pres">
      <dgm:prSet presAssocID="{A6BBE8A1-0097-4DA2-AAF1-6318717F6964}" presName="spacer" presStyleCnt="0"/>
      <dgm:spPr/>
    </dgm:pt>
    <dgm:pt modelId="{B9B1BBDA-5B63-40BD-8AE4-BEE1C9B09617}" type="pres">
      <dgm:prSet presAssocID="{1B4E2249-1B62-46EB-990C-959315288204}" presName="parentText" presStyleLbl="node1" presStyleIdx="2" presStyleCnt="3" custScaleY="119661" custLinFactY="-31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CC402-B98A-4E2A-860D-85865EA199A9}" type="presOf" srcId="{6094D605-FDC1-452D-B013-8DA20AC44472}" destId="{1DE2B690-5C51-4693-9E80-A28EC57C09DB}" srcOrd="0" destOrd="0" presId="urn:microsoft.com/office/officeart/2005/8/layout/vList2"/>
    <dgm:cxn modelId="{DE41A779-0D3F-4EE3-B6B1-5B068B8B0B0A}" srcId="{FB92F89D-30D2-4D38-9156-AA89AD22D9EE}" destId="{6094D605-FDC1-452D-B013-8DA20AC44472}" srcOrd="0" destOrd="0" parTransId="{9BC329FA-84DA-4800-947C-F42CE9DF90B3}" sibTransId="{6F55FB8E-28B4-4850-8D18-0360C0CCFC1E}"/>
    <dgm:cxn modelId="{0C2D4AE1-59C4-4771-B79E-74FE5C5F47EA}" type="presOf" srcId="{1B4E2249-1B62-46EB-990C-959315288204}" destId="{B9B1BBDA-5B63-40BD-8AE4-BEE1C9B09617}" srcOrd="0" destOrd="0" presId="urn:microsoft.com/office/officeart/2005/8/layout/vList2"/>
    <dgm:cxn modelId="{200834CF-45C0-4108-8A87-C6169C79837A}" srcId="{FB92F89D-30D2-4D38-9156-AA89AD22D9EE}" destId="{785101F9-499B-4762-850E-9DA72C2A414B}" srcOrd="1" destOrd="0" parTransId="{A154AC33-D2AD-48ED-8BF5-AF437DB2D7AB}" sibTransId="{A6BBE8A1-0097-4DA2-AAF1-6318717F6964}"/>
    <dgm:cxn modelId="{AA71CB06-2F04-4783-ABBF-90303E064309}" srcId="{FB92F89D-30D2-4D38-9156-AA89AD22D9EE}" destId="{1B4E2249-1B62-46EB-990C-959315288204}" srcOrd="2" destOrd="0" parTransId="{B2E08F08-E7CF-421D-AA97-3CC8C66A0C4F}" sibTransId="{AC7A862F-A9A3-411A-A910-8D7C58361E2C}"/>
    <dgm:cxn modelId="{84D264C7-48E1-4AC6-9299-2470371230C1}" type="presOf" srcId="{FB92F89D-30D2-4D38-9156-AA89AD22D9EE}" destId="{3B353AC2-6D82-43CF-9701-7D487317E300}" srcOrd="0" destOrd="0" presId="urn:microsoft.com/office/officeart/2005/8/layout/vList2"/>
    <dgm:cxn modelId="{4423A3BC-1DFB-4B91-AF78-9884E7723565}" type="presOf" srcId="{785101F9-499B-4762-850E-9DA72C2A414B}" destId="{D9CA715B-4B6B-419F-A8F6-81C2563B9125}" srcOrd="0" destOrd="0" presId="urn:microsoft.com/office/officeart/2005/8/layout/vList2"/>
    <dgm:cxn modelId="{A9B01FCC-3D2D-454E-A387-D06E470BC1E1}" type="presParOf" srcId="{3B353AC2-6D82-43CF-9701-7D487317E300}" destId="{1DE2B690-5C51-4693-9E80-A28EC57C09DB}" srcOrd="0" destOrd="0" presId="urn:microsoft.com/office/officeart/2005/8/layout/vList2"/>
    <dgm:cxn modelId="{85EC1AC0-F902-43AE-BE23-ABF66C412A80}" type="presParOf" srcId="{3B353AC2-6D82-43CF-9701-7D487317E300}" destId="{B613EB84-239E-4CC4-9C3A-B300BF803654}" srcOrd="1" destOrd="0" presId="urn:microsoft.com/office/officeart/2005/8/layout/vList2"/>
    <dgm:cxn modelId="{3B6F0FC7-8E94-4EF6-8E71-F0DEF46C2815}" type="presParOf" srcId="{3B353AC2-6D82-43CF-9701-7D487317E300}" destId="{D9CA715B-4B6B-419F-A8F6-81C2563B9125}" srcOrd="2" destOrd="0" presId="urn:microsoft.com/office/officeart/2005/8/layout/vList2"/>
    <dgm:cxn modelId="{61EB66DD-2DD2-4173-B1B2-A1183418B422}" type="presParOf" srcId="{3B353AC2-6D82-43CF-9701-7D487317E300}" destId="{DE4648E9-4F95-4D09-AFE0-D269B62217A5}" srcOrd="3" destOrd="0" presId="urn:microsoft.com/office/officeart/2005/8/layout/vList2"/>
    <dgm:cxn modelId="{1FB1371A-6C8E-4D5B-B713-7DDFA7912EF0}" type="presParOf" srcId="{3B353AC2-6D82-43CF-9701-7D487317E300}" destId="{B9B1BBDA-5B63-40BD-8AE4-BEE1C9B09617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A76A6-C59D-493C-84F7-88F54E337C3B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23F5-6321-4B3C-989B-457787C6E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EFCEE6-9581-431F-8AFA-9D13C6D189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E139A-8F9D-480B-96B4-9D32649C92D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EE6-9581-431F-8AFA-9D13C6D18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EE6-9581-431F-8AFA-9D13C6D189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8A36B-1922-407C-BE30-81FD900364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1100" y="114300"/>
            <a:ext cx="77724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771525"/>
            <a:ext cx="7772400" cy="4572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0688" y="38100"/>
            <a:ext cx="2220912" cy="5127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775" y="38100"/>
            <a:ext cx="6513513" cy="5127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38100"/>
            <a:ext cx="88868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Desktop\&#1082;&#1091;&#1088;&#1077;&#1085;&#1080;&#1077;\&#1050;&#1091;&#1088;&#1077;&#1085;&#1080;&#1077;.%20&#1050;&#1072;&#1082;%20&#1074;&#1083;&#1080;&#1103;&#1077;&#1090;%20&#1085;&#1072;%20&#1086;&#1088;&#1075;&#1072;&#1085;&#1080;&#1079;&#1084;.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\Desktop\&#1082;&#1091;&#1088;&#1077;&#1085;&#1080;&#1077;\&#1074;&#1080;&#1076;&#1077;&#1086;%20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1357346"/>
            <a:ext cx="10144164" cy="6143668"/>
          </a:xfrm>
        </p:spPr>
        <p:txBody>
          <a:bodyPr/>
          <a:lstStyle/>
          <a:p>
            <a:pPr algn="l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НИКОТИН  - </a:t>
            </a:r>
            <a:b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НЕМЕДЛЕННЫЙ</a:t>
            </a:r>
            <a:r>
              <a:rPr lang="ru-RU" sz="8000" dirty="0" smtClean="0">
                <a:solidFill>
                  <a:schemeClr val="bg2"/>
                </a:solidFill>
              </a:rPr>
              <a:t> 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ЯД</a:t>
            </a:r>
            <a:endParaRPr lang="ru-RU" sz="8000" dirty="0">
              <a:solidFill>
                <a:schemeClr val="bg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ubrovno_kureniye_sigareta_stadion_dengi_svobodnaya-ot-kureniya-z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"/>
            <a:ext cx="4357718" cy="3429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285728"/>
          <a:ext cx="4357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Содержимое 8" descr="Курящие подростки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714876" y="3471884"/>
            <a:ext cx="4324352" cy="324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7141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зависимости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S1Ms2Smnx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2" y="0"/>
            <a:ext cx="43576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85728"/>
            <a:ext cx="4286280" cy="6215106"/>
          </a:xfrm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Запрограммированность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Ребенок, не научившийся ходить и говорить, уже видит массу курящих людей и вынужден дышать этим дымом. В его сознание это явление жизни входит как обычное, естественное.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негативные явления (горько, противно, головокружение, тошнота, рвота; боязнь, что узнают родители; непредвиденные финансовые расходы и др.) происходит искаженное выражение взрослости, мужественности, подражание героям.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151" y="71414"/>
            <a:ext cx="431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Стадии привыкания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428604"/>
            <a:ext cx="4057680" cy="4737121"/>
          </a:xfrm>
        </p:spPr>
        <p:txBody>
          <a:bodyPr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Зависимость.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табачного дыма входит никотин, обладающий наркотическими свойствами и приводящий к появлению зависимости.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Установка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дальнейшем человек от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табакокурения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(включая ритуал) начинает получать удовольствие, в его сознании складывается представление, что без него жизнь неполноценна и даже невозможна.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88163" y="71414"/>
            <a:ext cx="431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Стадии привыкания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СПАЙС\655x10000_out_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45045"/>
            <a:ext cx="4357718" cy="416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4" descr="состав табачного дыма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70"/>
            <a:ext cx="6683304" cy="592933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8100"/>
            <a:ext cx="7072362" cy="582613"/>
          </a:xfrm>
        </p:spPr>
        <p:txBody>
          <a:bodyPr/>
          <a:lstStyle/>
          <a:p>
            <a:r>
              <a:rPr lang="ru-RU" sz="3600" dirty="0" smtClean="0"/>
              <a:t>СОСТАВ ТАБАЧНОГО ДЫМА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572296" y="1035683"/>
            <a:ext cx="2643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В табачном дыме содержится более 4000  различных веществ и химических соединений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Из них более 80 канцерогенных,  то есть вызывающих рак.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урение. Как влияет на организм.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929718" cy="6357982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Подсчитано, что каждый из нас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выкуривает за год 1,55 кг табака.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выкуренная сигарета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сокращает жизнь на 15 минут, а каждые 13 секунд умирает человек от заболевания, связанного с курением.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Отсчитайте 13 секунд - и нет жизни.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год - это 2,5 миллиона человек.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Общая масса окурков –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2 520 000 тонн.</a:t>
            </a:r>
          </a:p>
          <a:p>
            <a:pPr algn="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Antitab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68310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191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НИКОТИН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вещество без цвета и запаха, обладающий психотропным (влияющим на психику человека) действием и вызывающий зависимость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2038" y="1509714"/>
            <a:ext cx="4057680" cy="4705368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</a:rPr>
              <a:t>      Наибольший эффект никотин оказывает при жевании и нюхании табака, а также вдыхании его дыма. Вдыхание дыма – это наиболее быстрый метод достижения нужной концентрации никотина в мозгу, так как этот наркотик попадает туда с кровью от легких примерно за 7 секунд. Скорость, с которой никотин попадает в мозг, - главная причина такого быстрого привыкания к нему.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</p:txBody>
      </p:sp>
      <p:pic>
        <p:nvPicPr>
          <p:cNvPr id="3074" name="Picture 2" descr="C:\Users\Admin\Desktop\GWNKLkyN2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698876" cy="55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5435432" cy="171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60305"/>
            <a:ext cx="9001188" cy="5826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ДЕЙСТВИЕ НИКОТИНА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14356"/>
            <a:ext cx="9429784" cy="4451369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     Основной причиной, вызывающей желание закурить, является зависимость от  никотина.  Период «полувыведения» этого вещества очень короткий – около 40-100 минут. В течение 12 часов после выкуривания сигареты весь поступивший в кровь никотин перерабатывается печенью и почками, а продукты его распада затем выводятся из организма. Вот почему многие курильщики закуривают с утра. Многие люди переходят на сигареты с низким содержанием никотина в надежде хоть немного поправить свое здоровье. Но они выкуривают большее количество сигарет и сильнее затягиваются, чтобы компенсировать низкое содержание никотина. Самое странное в действии никотина – это его способность вызывать две противоположные реакции в зависимости от дозировки. Если курильщик получает из сигарет большую дозу никотина, то эффект будет стимулирующим, если же доза невелика, то это оказывает успокаивающее воздействие.</a:t>
            </a:r>
          </a:p>
          <a:p>
            <a:pPr lvl="0" algn="ctr"/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pic>
        <p:nvPicPr>
          <p:cNvPr id="4099" name="Picture 3" descr="C:\Users\Admin\Desktop\yLfb-ZtmnH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143536"/>
            <a:ext cx="3214710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5" y="71414"/>
            <a:ext cx="9072565" cy="857256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Если человек хочет бросить курить, с какими трудностями он столкнется?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45463"/>
          <a:ext cx="8643998" cy="4626676"/>
        </p:xfrm>
        <a:graphic>
          <a:graphicData uri="http://schemas.openxmlformats.org/drawingml/2006/table">
            <a:tbl>
              <a:tblPr/>
              <a:tblGrid>
                <a:gridCol w="2561197"/>
                <a:gridCol w="2774631"/>
                <a:gridCol w="3308170"/>
              </a:tblGrid>
              <a:tr h="316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ПЕРВЫЕ ЧАСЫ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ПЕРВЫЕ СУТКИ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ПЕРВЫЕ НЕДЕЛИ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  <a:tr h="9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Желание закурить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Трудности засыпания и другие проблемы со сном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Нарушения памяти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560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Тревога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Головные боли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Язвы во рту и вокруг него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4015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Раздражительность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Судороги и спазмы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Кашель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68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Невозможность сосредоточиться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Бездумность, легкомыслие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Тоска и депрессия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6184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Нервозность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Запоры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Интерес к возобновлению курения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1138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Напряженность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Повышенный аппетит, особенно к сладкому</a:t>
                      </a: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2451" marR="424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Admin\Desktop\655x10000_out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00570"/>
            <a:ext cx="3301994" cy="20553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6" descr="алкоголь и курение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79724" y="142852"/>
            <a:ext cx="1649994" cy="1285884"/>
          </a:xfrm>
        </p:spPr>
      </p:pic>
      <p:sp>
        <p:nvSpPr>
          <p:cNvPr id="5" name="TextBox 4"/>
          <p:cNvSpPr txBox="1"/>
          <p:nvPr/>
        </p:nvSpPr>
        <p:spPr>
          <a:xfrm>
            <a:off x="71406" y="1330471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Алкоголь. </a:t>
            </a:r>
            <a:r>
              <a:rPr lang="ru-RU" sz="2000" dirty="0" smtClean="0">
                <a:solidFill>
                  <a:srgbClr val="FFFF00"/>
                </a:solidFill>
              </a:rPr>
              <a:t>Никотин и алкоголь активно взаимодействуют в мозгу человека. Они усиливают действие друг друга, при этом потребность в каждом из них увеличивается. Большинство курильщиков выкуривают за рюмкой примерно в 2-4 раза больше сигарет, чем обычно.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Кофеин. </a:t>
            </a:r>
            <a:r>
              <a:rPr lang="ru-RU" sz="2000" dirty="0" smtClean="0">
                <a:solidFill>
                  <a:srgbClr val="FFFF00"/>
                </a:solidFill>
              </a:rPr>
              <a:t>Никотин понижает уровень кофеина в крови. Это означает, что большинству курильщиков нужно выпить две чашки кофе там, где некурящему достаточно одной. У некоторых курильщиков существует стойкая связь между перекуром и чашкой кофе, возможно, потому, что кофе является «законным» поводом для перерыва, когда, наконец-то можно закурить.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2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никотина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наркотиками</a:t>
            </a:r>
            <a:endParaRPr lang="ru-RU" sz="3600" dirty="0"/>
          </a:p>
        </p:txBody>
      </p:sp>
      <p:pic>
        <p:nvPicPr>
          <p:cNvPr id="7171" name="Picture 3" descr="C:\Users\Admin\Desktop\1371100431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256"/>
            <a:ext cx="4643470" cy="2473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00" y="357166"/>
            <a:ext cx="8893999" cy="3870325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   Тема нашей встречи - </a:t>
            </a:r>
            <a:r>
              <a:rPr lang="ru-RU" sz="3600" b="1" dirty="0" smtClean="0"/>
              <a:t>курение.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Именно об этом социальном явлении мы будем говорить сегодня. </a:t>
            </a:r>
            <a:br>
              <a:rPr lang="ru-RU" b="1" dirty="0" smtClean="0"/>
            </a:br>
            <a:endParaRPr lang="ru-RU" b="1" dirty="0" smtClean="0"/>
          </a:p>
          <a:p>
            <a:pPr algn="r">
              <a:buNone/>
            </a:pPr>
            <a:r>
              <a:rPr lang="ru-RU" b="1" dirty="0" smtClean="0"/>
              <a:t>Курение прочно вошло не только в наш быт, но и в культуру. А ведь были времена, когда курение считалось несовместимым с обликом цивилизованного человека. Откуда же пришла к нам эта пагубная привычка?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igarety_okurki_gryaz_temnyy_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2674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2877" y="1071546"/>
            <a:ext cx="8358246" cy="5786454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Марихуана. </a:t>
            </a:r>
            <a:r>
              <a:rPr lang="ru-RU" sz="2800" dirty="0" smtClean="0">
                <a:solidFill>
                  <a:srgbClr val="000000"/>
                </a:solidFill>
              </a:rPr>
              <a:t>Этот наркотик зачастую курят с табаком, и он, по-видимому, усиливает потребность в никотине. Однако, исследования показали и обратное: многие курильщики переходят с табака на марихуану и потом на другие наркотики.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Другие запрещенные наркотики. </a:t>
            </a:r>
            <a:r>
              <a:rPr lang="ru-RU" sz="2800" dirty="0" smtClean="0">
                <a:solidFill>
                  <a:srgbClr val="000000"/>
                </a:solidFill>
              </a:rPr>
              <a:t>Большинство потребителей наркотиков курят.</a:t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 98% наркоманов, употребляющих героин, были заядлыми курильщиками, причем у многих из них была очень сильная зависимость от никотина.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-7146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никотина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наркотиками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QXDcjZcMK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775" y="38100"/>
            <a:ext cx="2967027" cy="25336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Окись углерода (угарный газ)</a:t>
            </a:r>
            <a:endParaRPr lang="ru-RU" dirty="0"/>
          </a:p>
        </p:txBody>
      </p:sp>
      <p:pic>
        <p:nvPicPr>
          <p:cNvPr id="15363" name="Содержимое 9" descr="эритроцит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71406" y="2603496"/>
            <a:ext cx="2977209" cy="418309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143240" y="0"/>
            <a:ext cx="600076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           Самым опасным веществом, попадающим в организм при курении, считается </a:t>
            </a:r>
            <a:r>
              <a:rPr lang="ru-RU" sz="2200" b="1" dirty="0" smtClean="0">
                <a:solidFill>
                  <a:srgbClr val="C00000"/>
                </a:solidFill>
              </a:rPr>
              <a:t>окись углерода. </a:t>
            </a:r>
            <a:r>
              <a:rPr lang="ru-RU" sz="2200" dirty="0" smtClean="0">
                <a:solidFill>
                  <a:srgbClr val="C00000"/>
                </a:solidFill>
              </a:rPr>
              <a:t>Этот газ является естественным спутником любого горения. Он не обладает ни запахом, ни вкусом и вообще ничем не выдает своего присутствия. В табачном дыме его концентрация довольно высока, к тому же дым при затягивании попадает в легкие в неразбавленном виде.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          Молекулы окиси углерода охотно захватываются красными кровяными тельцами </a:t>
            </a:r>
            <a:r>
              <a:rPr lang="ru-RU" sz="2200" b="1" dirty="0" smtClean="0">
                <a:solidFill>
                  <a:srgbClr val="C00000"/>
                </a:solidFill>
              </a:rPr>
              <a:t>(эритроцитами). </a:t>
            </a:r>
            <a:r>
              <a:rPr lang="ru-RU" sz="2200" dirty="0" smtClean="0">
                <a:solidFill>
                  <a:srgbClr val="C00000"/>
                </a:solidFill>
              </a:rPr>
              <a:t>В норме эти клетки забирают из легких кислород и разносят его по всему телу.  Если же легкие вдыхают угарный газ, то эритроциты с жадностью поглощают его.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В результате возрастает риск инфарктов и инсультов.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38100"/>
            <a:ext cx="2538399" cy="582613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Смолы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Содержимое 4" descr="легкое курильщи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3429000"/>
            <a:ext cx="3643313" cy="2928938"/>
          </a:xfrm>
          <a:ln w="57150"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785794"/>
            <a:ext cx="9143999" cy="2071702"/>
          </a:xfrm>
          <a:solidFill>
            <a:schemeClr val="bg1">
              <a:lumMod val="65000"/>
            </a:schemeClr>
          </a:solidFill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Смолы</a:t>
            </a:r>
            <a:r>
              <a:rPr lang="ru-RU" sz="1800" dirty="0" smtClean="0">
                <a:solidFill>
                  <a:schemeClr val="bg2"/>
                </a:solidFill>
              </a:rPr>
              <a:t> – это смесь более чем </a:t>
            </a:r>
            <a:r>
              <a:rPr lang="ru-RU" sz="1800" b="1" dirty="0" smtClean="0">
                <a:solidFill>
                  <a:schemeClr val="bg2"/>
                </a:solidFill>
              </a:rPr>
              <a:t>1000</a:t>
            </a:r>
            <a:r>
              <a:rPr lang="ru-RU" sz="1800" dirty="0" smtClean="0">
                <a:solidFill>
                  <a:schemeClr val="bg2"/>
                </a:solidFill>
              </a:rPr>
              <a:t> различных химических веществ, которые соединяются в процессе сгорания табака, образуя черную липкую массу. Нередко их частицы внедряются в стенки легких и остаются там навсегда, поэтому легкие курильщика без труда можно распознать по небольшим крупинкам смолы, застрявшим в ткани органа.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Непрерывная потребность легких в усиленной очистке ведет к ускоренному старению тканей, их раздражению и воспалению.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8194" name="Picture 2" descr="C:\Users\Admin\Desktop\sLJhlG088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928934"/>
            <a:ext cx="5098764" cy="38173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Содержимое 4" descr="сигаретный дым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1" y="357166"/>
            <a:ext cx="3000397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71414"/>
            <a:ext cx="5715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ДРУГИЕ ВРЕДНЫЕ ВЕЩЕСТВА В СОСТАВЕ  СИГАРЕТЫ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Аммиак. Вызывает раздражение слизистой оболочки бронхов, слезотечение.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Ацетон. При вдыхании паров ацетона происходит кислородное голодание мозга.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Ацетальдегид. Окисляется в крови кислородом до уксусной кислоты.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Бензин. Вызывает понижение кровяного давления, замедление пульса, утомляемость, похудание, заболевания верхних дыхательных путей, печени.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Бензол. Органический растворитель.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0996" y="71414"/>
            <a:ext cx="5010160" cy="6286544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/>
              <a:t>Гидразин. Применяется как горючий компонент ракетного топлива.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err="1" smtClean="0"/>
              <a:t>Нафтиламин</a:t>
            </a:r>
            <a:r>
              <a:rPr lang="ru-RU" sz="2400" b="1" dirty="0" smtClean="0"/>
              <a:t>. Приводит к кислородному голоданию мозга, частым головным болям, угнетению нервно-психической деятельности.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err="1" smtClean="0"/>
              <a:t>Пирен</a:t>
            </a:r>
            <a:r>
              <a:rPr lang="ru-RU" sz="2400" b="1" dirty="0" smtClean="0"/>
              <a:t>. Вызывает судороги, спазмы дыхательных путей, парезы конечностей, головную боль, слабость, нарушения функции печени, склонность к лейкоцитозу.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err="1" smtClean="0"/>
              <a:t>Фенол-карболовая</a:t>
            </a:r>
            <a:r>
              <a:rPr lang="ru-RU" sz="2400" b="1" dirty="0" smtClean="0"/>
              <a:t> кислота. </a:t>
            </a:r>
            <a:br>
              <a:rPr lang="ru-RU" sz="2400" b="1" dirty="0" smtClean="0"/>
            </a:br>
            <a:r>
              <a:rPr lang="ru-RU" sz="2400" b="1" dirty="0" smtClean="0"/>
              <a:t>При попадании на кожу</a:t>
            </a:r>
            <a:br>
              <a:rPr lang="ru-RU" sz="2400" b="1" dirty="0" smtClean="0"/>
            </a:br>
            <a:r>
              <a:rPr lang="ru-RU" sz="2400" b="1" dirty="0" smtClean="0"/>
              <a:t> вызывает ожоги</a:t>
            </a:r>
            <a:br>
              <a:rPr lang="ru-RU" sz="2400" b="1" dirty="0" smtClean="0"/>
            </a:br>
            <a:r>
              <a:rPr lang="ru-RU" sz="2400" b="1" dirty="0" smtClean="0"/>
              <a:t> и долго незаживающие раны</a:t>
            </a:r>
          </a:p>
          <a:p>
            <a:endParaRPr lang="ru-RU" sz="2400" dirty="0"/>
          </a:p>
        </p:txBody>
      </p:sp>
      <p:pic>
        <p:nvPicPr>
          <p:cNvPr id="5" name="Picture 2" descr="C:\Users\Admin\Desktop\QXOM0OE7Tq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00528" cy="514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06" y="928670"/>
            <a:ext cx="4357718" cy="5857892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Учащенное сердцебиение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артериального давления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Раздражение слизистой оболочки горла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Проникновение в кровь угарного газа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Попадание в легкие канцерогенов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Отравление воздуха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Раздражение слизистой оболочки глаз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температуры кожных покровов.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886825" cy="785818"/>
          </a:xfrm>
        </p:spPr>
        <p:txBody>
          <a:bodyPr/>
          <a:lstStyle/>
          <a:p>
            <a:r>
              <a:rPr lang="ru-RU" sz="2000" b="1" dirty="0" smtClean="0"/>
              <a:t>Кратковременные отрицательные последствия курения (проявляющиеся через несколько минут после первой затяжки)</a:t>
            </a:r>
            <a:endParaRPr lang="ru-RU" sz="2000" b="1" dirty="0"/>
          </a:p>
        </p:txBody>
      </p:sp>
      <p:pic>
        <p:nvPicPr>
          <p:cNvPr id="10242" name="Picture 2" descr="C:\Users\Admin\Desktop\P2M0Y80U8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572000" cy="3643314"/>
          </a:xfrm>
          <a:prstGeom prst="rect">
            <a:avLst/>
          </a:prstGeom>
          <a:noFill/>
        </p:spPr>
      </p:pic>
      <p:pic>
        <p:nvPicPr>
          <p:cNvPr id="18436" name="Содержимое 4" descr="рука с сигарето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84" y="857232"/>
            <a:ext cx="2143140" cy="235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480"/>
            <a:ext cx="9144000" cy="6286520"/>
          </a:xfrm>
          <a:solidFill>
            <a:srgbClr val="92D050"/>
          </a:solidFill>
          <a:ln>
            <a:solidFill>
              <a:schemeClr val="accent2"/>
            </a:solidFill>
          </a:ln>
        </p:spPr>
        <p:txBody>
          <a:bodyPr rtlCol="0" anchor="ctr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Гипертоническая болезнь</a:t>
            </a:r>
            <a:r>
              <a:rPr lang="ru-RU" sz="1800" dirty="0" smtClean="0">
                <a:solidFill>
                  <a:schemeClr val="bg2"/>
                </a:solidFill>
              </a:rPr>
              <a:t>. Повышение артериального давления отчасти за счет систематического сужения сосудов никотином.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Хронический бронхит. </a:t>
            </a:r>
            <a:r>
              <a:rPr lang="ru-RU" sz="1800" dirty="0" smtClean="0">
                <a:solidFill>
                  <a:schemeClr val="bg2"/>
                </a:solidFill>
              </a:rPr>
              <a:t>Воспаление слизистой оболочки бронхов в результате постоянного воздействия на нее частичек табачного дыма. Для заядлых курильщиков характерно отхождение мокроты сгустками, кашель, особенно по утрам, хрипы в легких.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Эмфизема легких. </a:t>
            </a:r>
            <a:r>
              <a:rPr lang="ru-RU" sz="1800" dirty="0" smtClean="0">
                <a:solidFill>
                  <a:schemeClr val="bg2"/>
                </a:solidFill>
              </a:rPr>
              <a:t>Расширение легких в результате хронического бронхита и разрушения альвеол.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Раковые заболевания </a:t>
            </a:r>
            <a:r>
              <a:rPr lang="ru-RU" sz="1800" dirty="0" smtClean="0">
                <a:solidFill>
                  <a:schemeClr val="bg2"/>
                </a:solidFill>
              </a:rPr>
              <a:t>легких, полости рта, пищевода, гортани, поджелудочной железы, мочевого пузыря и др. Формируются от 4 до 20 лет. Три четверти этого периода протекают бессимптомно.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Ишемическая болезнь сердца</a:t>
            </a:r>
            <a:r>
              <a:rPr lang="ru-RU" sz="1800" dirty="0" smtClean="0">
                <a:solidFill>
                  <a:schemeClr val="bg2"/>
                </a:solidFill>
              </a:rPr>
              <a:t>. Стенокардия, инфаркт миокарда, нарушения ритма сердца, внезапная смерть, сердечная недостаточность и др.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Заболевания желудочно-кишечного тракта</a:t>
            </a:r>
            <a:r>
              <a:rPr lang="ru-RU" sz="1800" dirty="0" smtClean="0">
                <a:solidFill>
                  <a:schemeClr val="bg2"/>
                </a:solidFill>
              </a:rPr>
              <a:t>. Гастрит, язвенная болезнь желудка и двенадцатиперстной кишки.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Подавление половой функции </a:t>
            </a:r>
            <a:r>
              <a:rPr lang="ru-RU" sz="1800" dirty="0" smtClean="0">
                <a:solidFill>
                  <a:schemeClr val="bg2"/>
                </a:solidFill>
              </a:rPr>
              <a:t>мужчины и женщины, раннее наступление климакса.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Подавление умственных способностей</a:t>
            </a:r>
            <a:r>
              <a:rPr lang="ru-RU" sz="1800" dirty="0" smtClean="0">
                <a:solidFill>
                  <a:schemeClr val="bg2"/>
                </a:solidFill>
              </a:rPr>
              <a:t>, снижение умственной и физической трудоспособности.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Преждевременное старение</a:t>
            </a:r>
            <a:r>
              <a:rPr lang="ru-RU" sz="1800" dirty="0" smtClean="0">
                <a:solidFill>
                  <a:schemeClr val="bg2"/>
                </a:solidFill>
              </a:rPr>
              <a:t>, сокращение жизни в среднем на 10-15 лет.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52"/>
            <a:ext cx="746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В ДАЛЬНЕЙШЕМ ВОЗНИКАЮТ ЗАБОЛЕВАНИЯ: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урение и морщин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06" y="3429000"/>
            <a:ext cx="4143404" cy="335758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0"/>
            <a:ext cx="4857752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Повреждение слизистой оболочки губ, языка, неба, гортани, горла.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Появление сухого прерывистого кашля, неприятного запаха изо рта, инфекции полости рта.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Ухудшение обоняния.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Преждевременное образование морщин на лице.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Пожелтение зубов.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Снижение выносливости.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Снижение сопротивляемости организма к различным заболеваниям.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071546"/>
            <a:ext cx="4286248" cy="582613"/>
          </a:xfrm>
        </p:spPr>
        <p:txBody>
          <a:bodyPr/>
          <a:lstStyle/>
          <a:p>
            <a:r>
              <a:rPr lang="ru-RU" dirty="0" smtClean="0"/>
              <a:t>Прочие отрицательные последствия курения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57161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После всего услышанного и увиденного здесь, </a:t>
            </a:r>
            <a:b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бы вы пожелали курящему человеку?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Antitab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291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Текст 4"/>
          <p:cNvSpPr>
            <a:spLocks noGrp="1"/>
          </p:cNvSpPr>
          <p:nvPr>
            <p:ph type="body" idx="1"/>
          </p:nvPr>
        </p:nvSpPr>
        <p:spPr>
          <a:xfrm>
            <a:off x="71406" y="3000372"/>
            <a:ext cx="4357718" cy="3214710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</a:pPr>
            <a:r>
              <a:rPr lang="ru-RU" sz="2800" dirty="0" smtClean="0">
                <a:solidFill>
                  <a:srgbClr val="FFFF00"/>
                </a:solidFill>
              </a:rPr>
              <a:t>НИКОТИН</a:t>
            </a:r>
            <a:r>
              <a:rPr lang="ru-RU" sz="2800" dirty="0" smtClean="0"/>
              <a:t> – алкалоид без цвета и запаха, обладающий психотропным (влияющим на психику человека) действием и вызывающий зависимость. </a:t>
            </a:r>
            <a:br>
              <a:rPr lang="ru-RU" sz="2800" dirty="0" smtClean="0"/>
            </a:br>
            <a:r>
              <a:rPr lang="ru-RU" sz="2800" dirty="0" smtClean="0"/>
              <a:t>Никотин содержится в листьях растения под названием табак и не синтезируется искусственно.</a:t>
            </a:r>
          </a:p>
        </p:txBody>
      </p:sp>
      <p:pic>
        <p:nvPicPr>
          <p:cNvPr id="1026" name="Picture 2" descr="C:\Users\Admin\Desktop\EPHLyB0jq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-7146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FFFF00"/>
                </a:solidFill>
              </a:rPr>
              <a:t>Что такое никотин?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stj9NPGiM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</p:spPr>
      </p:pic>
      <p:pic>
        <p:nvPicPr>
          <p:cNvPr id="12291" name="Picture 3" descr="C:\Users\Admin\Desktop\сигареты давидофф гол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EPHLyB0jq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7893" y="4929198"/>
            <a:ext cx="7086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МЫ ЗА ЗДОРОВЫЙ </a:t>
            </a:r>
            <a:b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ОБРАЗ ЖИЗНИ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elYcZ3sb_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506" y="142852"/>
            <a:ext cx="3676650" cy="575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Admin\Desktop\r8n5pdXO9p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3714776" cy="5757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5044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ДЫШИ ЛЕГКО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498" y="2071678"/>
            <a:ext cx="4040188" cy="285752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Табак</a:t>
            </a:r>
            <a:r>
              <a:rPr lang="ru-RU" dirty="0" smtClean="0"/>
              <a:t> – род однолетних и многолетних трав и кустарников семейства пасленовых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3563" y="835034"/>
            <a:ext cx="4970469" cy="588011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Потребление табака в Америке насчитывает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тысячи лет. Уже в  I веке до нашей эры индейцы майя в Центральной Америке курили табак на религиозных церемониях.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XV веке флотилия Колумба пристала к берегам Америки. В числе подарков местные жители поднесли Колумбу сушеные листья растения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петум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Они курили эти подсушенные на солнце листья, свернутые в трубочки. Многие матросы и сам адмирал Колумб быстро втянулись в курение. И растение, получившее название «табак» от имени провинции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Табаго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острова Гаити, начало свое шествие по странам и континентам. </a:t>
            </a:r>
            <a:endParaRPr lang="ru-RU" sz="2200" dirty="0" smtClean="0">
              <a:cs typeface="Times New Roman" pitchFamily="18" charset="0"/>
            </a:endParaRPr>
          </a:p>
        </p:txBody>
      </p:sp>
      <p:pic>
        <p:nvPicPr>
          <p:cNvPr id="7" name="Содержимое 9" descr="табак курительны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428868"/>
            <a:ext cx="392909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929354" cy="57148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табака по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357586" cy="86362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Распространение табака по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миру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75" name="Содержимое 7"/>
          <p:cNvSpPr>
            <a:spLocks noGrp="1"/>
          </p:cNvSpPr>
          <p:nvPr>
            <p:ph idx="1"/>
          </p:nvPr>
        </p:nvSpPr>
        <p:spPr>
          <a:xfrm>
            <a:off x="3714744" y="160333"/>
            <a:ext cx="5429256" cy="6483377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После второго похода Христофора Колумба семена табака были завезены в Испанию.  В Россию табак был завезен английским купцами в 1585 году через Архангельск, а затем начал широко культивироваться.  В России торговля табаком и курение были разрешены в 1697 году в царствование Петра I, который сам стал заядлым курильщиком после посещения Голландии. Быстрому распространению табака способствовало, конечно, удивительное его свойство – неудержимая тяга к курению, с которой трудно было совладать человеку. Теперь-то мы знаем о наркотических свойствах никотина, но в те далекие времена считалось, что табак целебен, его дым отпугивает болезни, злых духов. Табак считали стимулирующим и успокаивающим средством. </a:t>
            </a:r>
          </a:p>
          <a:p>
            <a:pPr marL="0" algn="r" eaLnBrk="1" hangingPunct="1">
              <a:spcBef>
                <a:spcPts val="0"/>
              </a:spcBef>
              <a:buFont typeface="Arial" charset="0"/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algn="r" eaLnBrk="1" hangingPunct="1">
              <a:spcBef>
                <a:spcPts val="0"/>
              </a:spcBef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algn="r" eaLnBrk="1" hangingPunct="1">
              <a:spcBef>
                <a:spcPts val="0"/>
              </a:spcBef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Содержимое 8" descr="http://smokinghasgot2go.narod.ru/3h.jp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357298"/>
            <a:ext cx="3357563" cy="4572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:\Documents and Settings\Slava\Рабочий стол\Документы Галя\Курение\Картинки курение\курение на Ру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65578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28" y="71414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Нельзя сказать, что табак беспрепятственно проникал всюду. По религиозным и экономическим  мотивам в Италии табак был объявлен «забавой дьявола». Римские папы предлагали даже отлучать от церкви курящих и нюхающих табак. В назидание потомству пятеро монахов, уличенных в курении, были заживо замурованы в монастырской стене. А  в Англии по указу Елизаветы I (1585 г.) курильщиков приравнивали  к ворам и водили по улицам с веревкой на шее.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540947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После смерти Елизаветы правление перешло к Якову Стюарту, который объявил курение вредным и неподходящим для цивилизованного человека занятием. Свой знаменитый» труд «О вреде табака», опубликованный в 1604 году, Яков I закончил словами: «…привычка, противная зрению, невыносимая для обоняния, вредная для мозга, опасная для легких…». Это была первая популярная книга о вреде курения.</a:t>
            </a:r>
            <a:endParaRPr lang="ru-RU" sz="1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730165"/>
            <a:ext cx="40719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 В России в царствование царя Михаила Федоровича уличенного в курении в первый раз наказывали 60 ударами палок по стопам, во второй – отрезанием носа или ушей. После опустошительного пожара в Москве в 1634 году, причиной которого считалось курение, оно было запрещено под страхом смертной казни. При Алексее Михайловиче, сыне Михаила Федоровича, в специальном указе было «велено всех, у кого будет найдено богомерзкое зелье, пытать и бить на козле кнутом, пока не признаются, откуда зелье получено».  Частных торговцев табаком повелевалось «пороть, ссылать в дальние города».</a:t>
            </a:r>
          </a:p>
          <a:p>
            <a:pPr algn="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7" descr="древняя картин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2539177"/>
            <a:ext cx="4643470" cy="4175971"/>
          </a:xfrm>
          <a:prstGeom prst="rect">
            <a:avLst/>
          </a:prstGeom>
        </p:spPr>
      </p:pic>
      <p:pic>
        <p:nvPicPr>
          <p:cNvPr id="2050" name="Picture 2" descr="C:\Users\Admin\Desktop\0_9fb21_bab4b37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2" y="285728"/>
            <a:ext cx="404365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14291"/>
            <a:ext cx="3286148" cy="657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ПРО КОЛЮ-КУРИЛЬЩИКА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Старшеклассник Сиплый Коля</a:t>
            </a:r>
            <a:br>
              <a:rPr lang="ru-RU" sz="1200" b="1" dirty="0" smtClean="0"/>
            </a:br>
            <a:r>
              <a:rPr lang="ru-RU" sz="1200" b="1" dirty="0" smtClean="0"/>
              <a:t>Курит дома, курит в школе,</a:t>
            </a:r>
            <a:br>
              <a:rPr lang="ru-RU" sz="1200" b="1" dirty="0" smtClean="0"/>
            </a:br>
            <a:r>
              <a:rPr lang="ru-RU" sz="1200" b="1" dirty="0" smtClean="0"/>
              <a:t>В магазине и в кино,</a:t>
            </a:r>
            <a:br>
              <a:rPr lang="ru-RU" sz="1200" b="1" dirty="0" smtClean="0"/>
            </a:br>
            <a:r>
              <a:rPr lang="ru-RU" sz="1200" b="1" dirty="0" smtClean="0"/>
              <a:t>Курит много и давно.</a:t>
            </a:r>
            <a:br>
              <a:rPr lang="ru-RU" sz="1200" b="1" dirty="0" smtClean="0"/>
            </a:br>
            <a:r>
              <a:rPr lang="ru-RU" sz="1200" b="1" dirty="0" smtClean="0"/>
              <a:t>Сиплым Колю дразнят в школе,</a:t>
            </a:r>
            <a:br>
              <a:rPr lang="ru-RU" sz="1200" b="1" dirty="0" smtClean="0"/>
            </a:br>
            <a:r>
              <a:rPr lang="ru-RU" sz="1200" b="1" dirty="0" smtClean="0"/>
              <a:t>Потому что голос Коли</a:t>
            </a:r>
            <a:br>
              <a:rPr lang="ru-RU" sz="1200" b="1" dirty="0" smtClean="0"/>
            </a:br>
            <a:r>
              <a:rPr lang="ru-RU" sz="1200" b="1" dirty="0" smtClean="0"/>
              <a:t>Не такой, как у ребят.</a:t>
            </a:r>
            <a:br>
              <a:rPr lang="ru-RU" sz="1200" b="1" dirty="0" smtClean="0"/>
            </a:br>
            <a:r>
              <a:rPr lang="ru-RU" sz="1200" b="1" dirty="0" smtClean="0"/>
              <a:t>Люди так не говорят.</a:t>
            </a:r>
            <a:br>
              <a:rPr lang="ru-RU" sz="1200" b="1" dirty="0" smtClean="0"/>
            </a:br>
            <a:r>
              <a:rPr lang="ru-RU" sz="1200" b="1" dirty="0" smtClean="0"/>
              <a:t>Колин голос изменился -</a:t>
            </a:r>
            <a:br>
              <a:rPr lang="ru-RU" sz="1200" b="1" dirty="0" smtClean="0"/>
            </a:br>
            <a:r>
              <a:rPr lang="ru-RU" sz="1200" b="1" dirty="0" smtClean="0"/>
              <a:t>Он как будто подавился.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У Коли - глупого ребенка</a:t>
            </a:r>
            <a:br>
              <a:rPr lang="ru-RU" sz="1200" b="1" dirty="0" smtClean="0"/>
            </a:br>
            <a:r>
              <a:rPr lang="ru-RU" sz="1200" b="1" dirty="0" smtClean="0"/>
              <a:t>Не в порядке селезенка,</a:t>
            </a:r>
            <a:br>
              <a:rPr lang="ru-RU" sz="1200" b="1" dirty="0" smtClean="0"/>
            </a:br>
            <a:r>
              <a:rPr lang="ru-RU" sz="1200" b="1" dirty="0" smtClean="0"/>
              <a:t>Бронхи, сердце и печенка.</a:t>
            </a:r>
            <a:br>
              <a:rPr lang="ru-RU" sz="1200" b="1" dirty="0" smtClean="0"/>
            </a:br>
            <a:r>
              <a:rPr lang="ru-RU" sz="1200" b="1" dirty="0" smtClean="0"/>
              <a:t>Ну, а легкие у Коли,</a:t>
            </a:r>
            <a:br>
              <a:rPr lang="ru-RU" sz="1200" b="1" dirty="0" smtClean="0"/>
            </a:br>
            <a:r>
              <a:rPr lang="ru-RU" sz="1200" b="1" dirty="0" smtClean="0"/>
              <a:t>Как посыпанные солью,</a:t>
            </a:r>
            <a:br>
              <a:rPr lang="ru-RU" sz="1200" b="1" dirty="0" smtClean="0"/>
            </a:br>
            <a:r>
              <a:rPr lang="ru-RU" sz="1200" b="1" dirty="0" smtClean="0"/>
              <a:t>Как обтянутые тиной,</a:t>
            </a:r>
            <a:br>
              <a:rPr lang="ru-RU" sz="1200" b="1" dirty="0" smtClean="0"/>
            </a:br>
            <a:r>
              <a:rPr lang="ru-RU" sz="1200" b="1" dirty="0" smtClean="0"/>
              <a:t>Будто серой паутиной.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Побраните его, что ли.</a:t>
            </a:r>
            <a:br>
              <a:rPr lang="ru-RU" sz="1200" b="1" dirty="0" smtClean="0"/>
            </a:br>
            <a:r>
              <a:rPr lang="ru-RU" sz="1200" b="1" dirty="0" smtClean="0"/>
              <a:t>Потому что этот Коля</a:t>
            </a:r>
            <a:br>
              <a:rPr lang="ru-RU" sz="1200" b="1" dirty="0" smtClean="0"/>
            </a:br>
            <a:r>
              <a:rPr lang="ru-RU" sz="1200" b="1" dirty="0" smtClean="0"/>
              <a:t>Своему здоровью враг.</a:t>
            </a:r>
            <a:br>
              <a:rPr lang="ru-RU" sz="1200" b="1" dirty="0" smtClean="0"/>
            </a:br>
            <a:r>
              <a:rPr lang="ru-RU" sz="1200" b="1" dirty="0" smtClean="0"/>
              <a:t>Угрожает Коле рак</a:t>
            </a:r>
            <a:br>
              <a:rPr lang="ru-RU" sz="1200" b="1" dirty="0" smtClean="0"/>
            </a:br>
            <a:r>
              <a:rPr lang="ru-RU" sz="1200" b="1" dirty="0" smtClean="0"/>
              <a:t>Или атеросклероз -</a:t>
            </a:r>
            <a:br>
              <a:rPr lang="ru-RU" sz="1200" b="1" dirty="0" smtClean="0"/>
            </a:br>
            <a:r>
              <a:rPr lang="ru-RU" sz="1200" b="1" dirty="0" smtClean="0"/>
              <a:t>Тоже не букет из роз:</a:t>
            </a:r>
            <a:br>
              <a:rPr lang="ru-RU" sz="1200" b="1" dirty="0" smtClean="0"/>
            </a:br>
            <a:r>
              <a:rPr lang="ru-RU" sz="1200" b="1" dirty="0" smtClean="0"/>
              <a:t>Станут хрупкими сосуды</a:t>
            </a:r>
            <a:br>
              <a:rPr lang="ru-RU" sz="1200" b="1" dirty="0" smtClean="0"/>
            </a:br>
            <a:r>
              <a:rPr lang="ru-RU" sz="1200" b="1" dirty="0" smtClean="0"/>
              <a:t>И замучают простуды,</a:t>
            </a:r>
            <a:br>
              <a:rPr lang="ru-RU" sz="1200" b="1" dirty="0" smtClean="0"/>
            </a:br>
            <a:r>
              <a:rPr lang="ru-RU" sz="1200" b="1" dirty="0" smtClean="0"/>
              <a:t>И совсем ослабнет зренье -</a:t>
            </a:r>
            <a:br>
              <a:rPr lang="ru-RU" sz="1200" b="1" dirty="0" smtClean="0"/>
            </a:br>
            <a:r>
              <a:rPr lang="ru-RU" sz="1200" b="1" dirty="0" smtClean="0"/>
              <a:t>Вот к чему ведет куренье.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Чтобы долго жить на свете,</a:t>
            </a:r>
            <a:br>
              <a:rPr lang="ru-RU" sz="1200" b="1" dirty="0" smtClean="0"/>
            </a:br>
            <a:r>
              <a:rPr lang="ru-RU" sz="1200" b="1" dirty="0" smtClean="0"/>
              <a:t>Не тянитесь к сигарете!</a:t>
            </a:r>
          </a:p>
          <a:p>
            <a:pPr algn="r"/>
            <a:endParaRPr lang="ru-RU" sz="1200" dirty="0"/>
          </a:p>
        </p:txBody>
      </p:sp>
      <p:pic>
        <p:nvPicPr>
          <p:cNvPr id="1026" name="Picture 2" descr="C:\Users\Admin\Desktop\1350938260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05660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285728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видео 1</a:t>
            </a:r>
          </a:p>
          <a:p>
            <a:endParaRPr lang="ru-RU" dirty="0"/>
          </a:p>
        </p:txBody>
      </p:sp>
      <p:pic>
        <p:nvPicPr>
          <p:cNvPr id="4" name="видео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41" y="80355"/>
            <a:ext cx="8929718" cy="669728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NoSmoking">
  <a:themeElements>
    <a:clrScheme name="powerpoint-template-24 14">
      <a:dk1>
        <a:srgbClr val="EAEAEA"/>
      </a:dk1>
      <a:lt1>
        <a:srgbClr val="FFFFFF"/>
      </a:lt1>
      <a:dk2>
        <a:srgbClr val="4D4D4D"/>
      </a:dk2>
      <a:lt2>
        <a:srgbClr val="0D0D0D"/>
      </a:lt2>
      <a:accent1>
        <a:srgbClr val="262626"/>
      </a:accent1>
      <a:accent2>
        <a:srgbClr val="383838"/>
      </a:accent2>
      <a:accent3>
        <a:srgbClr val="FFFFFF"/>
      </a:accent3>
      <a:accent4>
        <a:srgbClr val="C8C8C8"/>
      </a:accent4>
      <a:accent5>
        <a:srgbClr val="ACACAC"/>
      </a:accent5>
      <a:accent6>
        <a:srgbClr val="323232"/>
      </a:accent6>
      <a:hlink>
        <a:srgbClr val="F0A51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1D1D2B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0099FF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211E19"/>
        </a:lt2>
        <a:accent1>
          <a:srgbClr val="39342B"/>
        </a:accent1>
        <a:accent2>
          <a:srgbClr val="5B5347"/>
        </a:accent2>
        <a:accent3>
          <a:srgbClr val="FFFFFF"/>
        </a:accent3>
        <a:accent4>
          <a:srgbClr val="C8C8C8"/>
        </a:accent4>
        <a:accent5>
          <a:srgbClr val="AEAEAC"/>
        </a:accent5>
        <a:accent6>
          <a:srgbClr val="524A3F"/>
        </a:accent6>
        <a:hlink>
          <a:srgbClr val="6F655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0D0D0D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EAEAEA"/>
        </a:dk1>
        <a:lt1>
          <a:srgbClr val="FFFFFF"/>
        </a:lt1>
        <a:dk2>
          <a:srgbClr val="4D4D4D"/>
        </a:dk2>
        <a:lt2>
          <a:srgbClr val="0D0D0D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F0A51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NoSmoking</Template>
  <TotalTime>819</TotalTime>
  <Words>1590</Words>
  <Application>Microsoft Office PowerPoint</Application>
  <PresentationFormat>Экран (4:3)</PresentationFormat>
  <Paragraphs>114</Paragraphs>
  <Slides>32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NoSmoking</vt:lpstr>
      <vt:lpstr>НИКОТИН  -  НЕМЕДЛЕННЫЙ ЯД</vt:lpstr>
      <vt:lpstr>Слайд 2</vt:lpstr>
      <vt:lpstr>Слайд 3</vt:lpstr>
      <vt:lpstr>Распространение табака по миру</vt:lpstr>
      <vt:lpstr>Распространение табака по миру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СОСТАВ ТАБАЧНОГО ДЫМА</vt:lpstr>
      <vt:lpstr>Видео 2</vt:lpstr>
      <vt:lpstr>Слайд 15</vt:lpstr>
      <vt:lpstr>НИКОТИН – вещество без цвета и запаха, обладающий психотропным (влияющим на психику человека) действием и вызывающий зависимость</vt:lpstr>
      <vt:lpstr>ДЕЙСТВИЕ НИКОТИНА</vt:lpstr>
      <vt:lpstr>Если человек хочет бросить курить, с какими трудностями он столкнется?</vt:lpstr>
      <vt:lpstr>Слайд 19</vt:lpstr>
      <vt:lpstr>Слайд 20</vt:lpstr>
      <vt:lpstr>Слайд 21</vt:lpstr>
      <vt:lpstr>Окись углерода (угарный газ)</vt:lpstr>
      <vt:lpstr>Смолы</vt:lpstr>
      <vt:lpstr>Слайд 24</vt:lpstr>
      <vt:lpstr>Слайд 25</vt:lpstr>
      <vt:lpstr>Кратковременные отрицательные последствия курения (проявляющиеся через несколько минут после первой затяжки)</vt:lpstr>
      <vt:lpstr>Слайд 27</vt:lpstr>
      <vt:lpstr>Прочие отрицательные последствия курения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dc:description>http://propowerpoint.ru - Áåñïëàòíûå øàáëîíû äëÿ ïðåçåíòàöèé. Ïîëåçíûå ñîâåòû è óðîêè  PowerPoint .</dc:description>
  <cp:lastModifiedBy>Admin</cp:lastModifiedBy>
  <cp:revision>86</cp:revision>
  <dcterms:created xsi:type="dcterms:W3CDTF">2015-12-04T19:44:20Z</dcterms:created>
  <dcterms:modified xsi:type="dcterms:W3CDTF">2015-12-18T08:24:44Z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00080046090000000000010243100207f6000400038000</vt:lpwstr>
  </property>
</Properties>
</file>