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41"/>
  </p:handoutMasterIdLst>
  <p:sldIdLst>
    <p:sldId id="256" r:id="rId2"/>
    <p:sldId id="304" r:id="rId3"/>
    <p:sldId id="305" r:id="rId4"/>
    <p:sldId id="306" r:id="rId5"/>
    <p:sldId id="307" r:id="rId6"/>
    <p:sldId id="308" r:id="rId7"/>
    <p:sldId id="258" r:id="rId8"/>
    <p:sldId id="294" r:id="rId9"/>
    <p:sldId id="309" r:id="rId10"/>
    <p:sldId id="299" r:id="rId11"/>
    <p:sldId id="263" r:id="rId12"/>
    <p:sldId id="301" r:id="rId13"/>
    <p:sldId id="310" r:id="rId14"/>
    <p:sldId id="311" r:id="rId15"/>
    <p:sldId id="313" r:id="rId16"/>
    <p:sldId id="312" r:id="rId17"/>
    <p:sldId id="314" r:id="rId18"/>
    <p:sldId id="315" r:id="rId19"/>
    <p:sldId id="265" r:id="rId20"/>
    <p:sldId id="271" r:id="rId21"/>
    <p:sldId id="267" r:id="rId22"/>
    <p:sldId id="272" r:id="rId23"/>
    <p:sldId id="268" r:id="rId24"/>
    <p:sldId id="273" r:id="rId25"/>
    <p:sldId id="295" r:id="rId26"/>
    <p:sldId id="275" r:id="rId27"/>
    <p:sldId id="269" r:id="rId28"/>
    <p:sldId id="302" r:id="rId29"/>
    <p:sldId id="303" r:id="rId30"/>
    <p:sldId id="276" r:id="rId31"/>
    <p:sldId id="277" r:id="rId32"/>
    <p:sldId id="297" r:id="rId33"/>
    <p:sldId id="298" r:id="rId34"/>
    <p:sldId id="316" r:id="rId35"/>
    <p:sldId id="317" r:id="rId36"/>
    <p:sldId id="320" r:id="rId37"/>
    <p:sldId id="318" r:id="rId38"/>
    <p:sldId id="319" r:id="rId39"/>
    <p:sldId id="32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9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6A85B-5766-4EAA-9CA0-44DC8492202E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E82D9-801E-4C27-BE25-28327C47B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63;&#1090;&#1086;%20&#1090;&#1072;&#1082;&#1086;&#1077;%20&#1089;&#1087;&#1072;&#1081;&#1089;.mp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285728"/>
            <a:ext cx="4824536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ТОК-ШОУ</a:t>
            </a:r>
            <a:b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«ВЫБОР»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360297">
            <a:off x="-1599811" y="1860211"/>
            <a:ext cx="8645096" cy="2646878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ru-RU" sz="1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СПАЙС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5601" name="Picture 1" descr="C:\Users\Admin\Desktop\no_sp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601" y="4714884"/>
            <a:ext cx="2270639" cy="1395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01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714356"/>
            <a:ext cx="7924800" cy="430566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Важно заметить, что химический состав и действие марихуаны существенно отличается от синтетических заменителей, включая смесь «Spice</a:t>
            </a:r>
            <a:r>
              <a:rPr lang="ru-RU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».</a:t>
            </a:r>
          </a:p>
          <a:p>
            <a:pPr algn="ctr"/>
            <a:r>
              <a:rPr lang="ru-RU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Синтетический </a:t>
            </a:r>
            <a:r>
              <a:rPr lang="ru-RU" sz="28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каннабиоид</a:t>
            </a:r>
            <a:r>
              <a:rPr lang="ru-RU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</a:t>
            </a:r>
            <a:r>
              <a:rPr lang="ru-RU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JWH-018» в 5 раз сильнее натурального аналога и в два раза быстрее вызывает зависимость у человека</a:t>
            </a:r>
            <a:r>
              <a:rPr lang="ru-RU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  <a:r>
              <a:rPr lang="ru-RU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Его влияние </a:t>
            </a:r>
            <a:r>
              <a:rPr lang="ru-RU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 организм человека на данный момент изучено недостаточно.</a:t>
            </a:r>
          </a:p>
          <a:p>
            <a:endParaRPr lang="ru-RU" sz="2800" dirty="0">
              <a:latin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pic>
        <p:nvPicPr>
          <p:cNvPr id="22529" name="Picture 1" descr="C:\Users\Admin\Desktop\timthu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4" y="4929198"/>
            <a:ext cx="2667000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04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857232"/>
            <a:ext cx="7924800" cy="2146250"/>
          </a:xfrm>
        </p:spPr>
        <p:txBody>
          <a:bodyPr/>
          <a:lstStyle/>
          <a:p>
            <a:pPr algn="ctr"/>
            <a:r>
              <a:rPr lang="ru-RU" sz="2800" b="1" dirty="0">
                <a:latin typeface="Tahoma" pitchFamily="34" charset="0"/>
                <a:cs typeface="Tahoma" pitchFamily="34" charset="0"/>
              </a:rPr>
              <a:t>Смесь реализуется в виде высушенных и измельченных частей растений, 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порошков.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17032"/>
            <a:ext cx="3419475" cy="266629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3419475" cy="2664296"/>
          </a:xfrm>
        </p:spPr>
      </p:pic>
    </p:spTree>
    <p:extLst>
      <p:ext uri="{BB962C8B-B14F-4D97-AF65-F5344CB8AC3E}">
        <p14:creationId xmlns="" xmlns:p14="http://schemas.microsoft.com/office/powerpoint/2010/main" val="3645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2819400" cy="304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980728"/>
            <a:ext cx="3600400" cy="5256584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Существуют разные способы </a:t>
            </a:r>
            <a:r>
              <a:rPr lang="ru-RU" sz="2800" b="1" dirty="0"/>
              <a:t>приема </a:t>
            </a:r>
            <a:r>
              <a:rPr lang="ru-RU" sz="2800" b="1" dirty="0" smtClean="0"/>
              <a:t>спайса </a:t>
            </a:r>
            <a:r>
              <a:rPr lang="ru-RU" sz="2800" b="1" dirty="0"/>
              <a:t>в организм. Все они связаны с вдыханием дыма, начиная от простой сигареты (самокрутки) и заканчивая сжиганием курительных смесей в </a:t>
            </a:r>
            <a:r>
              <a:rPr lang="ru-RU" sz="2800" b="1" dirty="0" smtClean="0"/>
              <a:t>ароматических лампах.</a:t>
            </a:r>
            <a:endParaRPr lang="ru-RU" sz="26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6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209933"/>
            <a:ext cx="7324641" cy="13620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я правильно понял Вас, то основную угрозу представляет именно синтетический наркотик, которым пропитывают траву для курения и бумагу для так называемых марок?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4646" y="5357826"/>
            <a:ext cx="4405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Совершенно верно.</a:t>
            </a:r>
            <a:endParaRPr lang="ru-RU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C:\Users\Admin\Desktop\sm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66338"/>
            <a:ext cx="2786082" cy="171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643182"/>
            <a:ext cx="3643337" cy="176745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где изготавливают эти синтетические наркотики и как они попадают к нам в страну?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34097" y="4357694"/>
            <a:ext cx="3309803" cy="1357322"/>
          </a:xfrm>
        </p:spPr>
        <p:txBody>
          <a:bodyPr>
            <a:normAutofit lnSpcReduction="10000"/>
          </a:bodyPr>
          <a:lstStyle/>
          <a:p>
            <a:pPr algn="ctr"/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представителю 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наркоконтроля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1987" name="Picture 3" descr="C:\Users\Admin\Desktop\спайц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15370" cy="47149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   Химические вещества приходят к нам из юго-восточных стран, в основном из Китая. В Европу синтетический наркотик отправляют тоннами. По крайней мере, по данным МВД, в Юго-Восточной Азии (Китай, Мьянма, Таиланд, Индонезия) в год изготавливают до 800 тонн синтетических наркотиков, которые потом поступают в Европу и другие страны. Но всего килограмма, попавшего в страну, достаточно, чтобы подкосить огромное количество людей. "Сколько можно убить бомбой? Ну человек 10. А тут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килограммчик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отправишь… Представьте только: действие синтетического наркотика в 10 тысяч раз сильнее действия героина. От одной дозы, которая составляет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0,01г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часть мозгов  может безвозвратно сгореть.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Admin\Desktop\stop spa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881"/>
            <a:ext cx="1000132" cy="978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291488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    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Китае за незаконный ввоз, распространение и перевозку наркотиков расстреливают. Так что у себя не разогнаться - нужен рынок. И наркотик везут в том числе  и к нам.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314" y="960294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 Вы сказали, что основной производитель этой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дряни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Китай. А есть ли данные о том, сколько там пострадало людей от этого наркотика?</a:t>
            </a:r>
          </a:p>
          <a:p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4326633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         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Поставляются вещества поэтапно, так сказать, по поясам. Сразу завозят на так называемые базы в российских городах. Иногда искусственный наркотик привозят в Беларусь в виде готовых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спайсов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 «марок». Иногда в виде чистого вещества, и умельцы уже здесь аэрозолем напыляют его на растительное сырье (табак, мать-и-мачеху и др.), или вещество разводят и промокают в нем «марку».</a:t>
            </a:r>
            <a:endParaRPr lang="ru-RU" dirty="0"/>
          </a:p>
        </p:txBody>
      </p:sp>
      <p:pic>
        <p:nvPicPr>
          <p:cNvPr id="43010" name="Picture 2" descr="C:\Users\Admin\Desktop\spa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050" y="357166"/>
            <a:ext cx="421682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1" y="2357430"/>
            <a:ext cx="3571900" cy="20532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распространения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9" y="4421080"/>
            <a:ext cx="3399730" cy="1260629"/>
          </a:xfrm>
        </p:spPr>
        <p:txBody>
          <a:bodyPr/>
          <a:lstStyle/>
          <a:p>
            <a:r>
              <a:rPr lang="ru-RU" dirty="0" smtClean="0"/>
              <a:t>Вопрос представителю МВД</a:t>
            </a:r>
            <a:endParaRPr lang="ru-RU" dirty="0"/>
          </a:p>
        </p:txBody>
      </p:sp>
      <p:pic>
        <p:nvPicPr>
          <p:cNvPr id="44034" name="Picture 2" descr="C:\Users\Admin\Desktop\sm_f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3500462" cy="295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58312"/>
            <a:ext cx="7858180" cy="95624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Очень хочется узнать,  как распространяют </a:t>
            </a:r>
            <a:r>
              <a:rPr lang="ru-RU" sz="2400" b="1" dirty="0" err="1" smtClean="0"/>
              <a:t>спайс</a:t>
            </a:r>
            <a:r>
              <a:rPr lang="ru-RU" sz="2400" b="1" dirty="0" smtClean="0"/>
              <a:t> и марки? Ведь это сегодня запрещённые вещества. Этот вопрос я адресую представителю МВД.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14555"/>
            <a:ext cx="7786742" cy="3571899"/>
          </a:xfrm>
        </p:spPr>
        <p:txBody>
          <a:bodyPr>
            <a:normAutofit/>
          </a:bodyPr>
          <a:lstStyle/>
          <a:p>
            <a:r>
              <a:rPr lang="ru-RU" dirty="0" smtClean="0"/>
              <a:t>Распространяют </a:t>
            </a:r>
            <a:r>
              <a:rPr lang="ru-RU" dirty="0" err="1" smtClean="0"/>
              <a:t>спайсы</a:t>
            </a:r>
            <a:r>
              <a:rPr lang="ru-RU" dirty="0" smtClean="0"/>
              <a:t> и "марки" через интернет. "Берут тем, что это круто, </a:t>
            </a:r>
            <a:r>
              <a:rPr lang="ru-RU" dirty="0" err="1" smtClean="0"/>
              <a:t>креативно</a:t>
            </a:r>
            <a:r>
              <a:rPr lang="ru-RU" dirty="0" smtClean="0"/>
              <a:t>, на картинках показывают сексуальных девчонок. В общем, работают на комплексах подростков. Картинками парней и девушек убеждают, что </a:t>
            </a:r>
            <a:r>
              <a:rPr lang="ru-RU" dirty="0" err="1" smtClean="0"/>
              <a:t>спайсы</a:t>
            </a:r>
            <a:r>
              <a:rPr lang="ru-RU" dirty="0" smtClean="0"/>
              <a:t>-"марки" – это модно. Часто работают путем оставления так называемых «закладок».</a:t>
            </a:r>
            <a:endParaRPr lang="ru-RU" dirty="0"/>
          </a:p>
        </p:txBody>
      </p:sp>
      <p:pic>
        <p:nvPicPr>
          <p:cNvPr id="45058" name="Picture 2" descr="C:\Users\Admin\Desktop\11156399_531157797022206_261961590378300845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500570"/>
            <a:ext cx="1627187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759107" y="3279980"/>
            <a:ext cx="3313355" cy="28636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ahoma" pitchFamily="34" charset="0"/>
                <a:cs typeface="Tahoma" pitchFamily="34" charset="0"/>
              </a:rPr>
              <a:t>Что происходит с курильщиком </a:t>
            </a:r>
            <a:r>
              <a:rPr lang="ru-RU" b="1" i="1" dirty="0" err="1" smtClean="0">
                <a:latin typeface="Tahoma" pitchFamily="34" charset="0"/>
                <a:cs typeface="Tahoma" pitchFamily="34" charset="0"/>
              </a:rPr>
              <a:t>спайса</a:t>
            </a:r>
            <a:r>
              <a:rPr lang="ru-RU" b="1" i="1" dirty="0" smtClean="0">
                <a:latin typeface="Tahoma" pitchFamily="34" charset="0"/>
                <a:cs typeface="Tahoma" pitchFamily="34" charset="0"/>
              </a:rPr>
              <a:t>?</a:t>
            </a:r>
            <a:br>
              <a:rPr lang="ru-RU" b="1" i="1" dirty="0" smtClean="0">
                <a:latin typeface="Tahoma" pitchFamily="34" charset="0"/>
                <a:cs typeface="Tahoma" pitchFamily="34" charset="0"/>
              </a:rPr>
            </a:br>
            <a:r>
              <a:rPr lang="ru-RU" b="1" i="1" dirty="0" smtClean="0">
                <a:latin typeface="Tahoma" pitchFamily="34" charset="0"/>
                <a:cs typeface="Tahoma" pitchFamily="34" charset="0"/>
              </a:rPr>
              <a:t>Вопрос врачу</a:t>
            </a:r>
            <a:endParaRPr lang="ru-RU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433" name="Picture 1" descr="C:\Users\Admin\Desktop\10985050_531165053688147_134338350516922204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24"/>
            <a:ext cx="8001056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291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571480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Добрый день, дорогие друзья! Сегодня у нас в эфире ток-шоу «Выбор» и с Вами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мы ведущие,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Силаев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Артур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Иванейчик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Александр.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Сегодня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мы будем обсуждать одну из самых важных и злободневных тем…          Внимание на экран.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074" name="Picture 2" descr="C:\Users\Admin\Desktop\fc0db368e546b638d7eb0f83bfbd9f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27770"/>
            <a:ext cx="8215370" cy="3368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7924800" cy="2668286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ru-RU" sz="2700" b="1" dirty="0" smtClean="0">
                <a:latin typeface="Tahoma" pitchFamily="34" charset="0"/>
                <a:cs typeface="Tahoma" pitchFamily="34" charset="0"/>
              </a:rPr>
              <a:t>    Человек</a:t>
            </a:r>
            <a:r>
              <a:rPr lang="ru-RU" sz="2700" b="1" dirty="0">
                <a:latin typeface="Tahoma" pitchFamily="34" charset="0"/>
                <a:cs typeface="Tahoma" pitchFamily="34" charset="0"/>
              </a:rPr>
              <a:t>, курящий </a:t>
            </a:r>
            <a:r>
              <a:rPr lang="ru-RU" sz="2700" b="1" dirty="0" smtClean="0">
                <a:latin typeface="Tahoma" pitchFamily="34" charset="0"/>
                <a:cs typeface="Tahoma" pitchFamily="34" charset="0"/>
              </a:rPr>
              <a:t>спайс, </a:t>
            </a:r>
            <a:r>
              <a:rPr lang="ru-RU" sz="2700" b="1" dirty="0">
                <a:latin typeface="Tahoma" pitchFamily="34" charset="0"/>
                <a:cs typeface="Tahoma" pitchFamily="34" charset="0"/>
              </a:rPr>
              <a:t>теряет связь с реальностью. Под действием наркотика он </a:t>
            </a:r>
            <a:r>
              <a:rPr lang="ru-RU" sz="2700" b="1" dirty="0" smtClean="0">
                <a:latin typeface="Tahoma" pitchFamily="34" charset="0"/>
                <a:cs typeface="Tahoma" pitchFamily="34" charset="0"/>
              </a:rPr>
              <a:t>совершает </a:t>
            </a:r>
            <a:r>
              <a:rPr lang="ru-RU" sz="2700" b="1" dirty="0">
                <a:latin typeface="Tahoma" pitchFamily="34" charset="0"/>
                <a:cs typeface="Tahoma" pitchFamily="34" charset="0"/>
              </a:rPr>
              <a:t>непроизвольные и однотипные действия, например, ходит кругами или лежит спокойно, натыкается на предметы, падает, бьется в припадках</a:t>
            </a:r>
            <a:r>
              <a:rPr lang="ru-RU" sz="2700" b="1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357563"/>
            <a:ext cx="371477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09" name="Picture 1" descr="C:\Users\Admin\Desktop\sp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357562"/>
            <a:ext cx="4905386" cy="3293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656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74553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357190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100" y="2357430"/>
            <a:ext cx="8924900" cy="435771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ahoma" pitchFamily="34" charset="0"/>
                <a:cs typeface="Tahoma" pitchFamily="34" charset="0"/>
              </a:rPr>
              <a:t>Курильщик не ощущает боли и у него отключается чувство самосохранения. Нередки случаи, когда человек, покурив спайс, впадает в состояние неконтролируемого панического страха, и в попытке избавиться от него, совершает непреднамеренный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суицид</a:t>
            </a: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Курильщики </a:t>
            </a:r>
            <a:r>
              <a:rPr lang="ru-RU" sz="2400" b="1" dirty="0">
                <a:latin typeface="Tahoma" pitchFamily="34" charset="0"/>
                <a:cs typeface="Tahoma" pitchFamily="34" charset="0"/>
              </a:rPr>
              <a:t>видят галлюцинации и ощущают тактильные эффекты, связанные с ними. Галлюцинации полностью воспринимаются человеком как реальность и все, что происходит у него в голове, кажется настоящим</a:t>
            </a: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.</a:t>
            </a:r>
            <a:endParaRPr lang="ru-RU" dirty="0"/>
          </a:p>
        </p:txBody>
      </p:sp>
      <p:pic>
        <p:nvPicPr>
          <p:cNvPr id="16387" name="Picture 3" descr="C:\Users\Admin\Desktop\5-vsekh-zabolevani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42852"/>
            <a:ext cx="4714908" cy="222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667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143932" cy="2286016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    После окончания действия спайса человек впадает в подавленное, депрессивное состояние, становится</a:t>
            </a:r>
            <a:br>
              <a:rPr lang="ru-RU" sz="2600" b="1" dirty="0" smtClean="0">
                <a:latin typeface="Tahoma" pitchFamily="34" charset="0"/>
                <a:cs typeface="Tahoma" pitchFamily="34" charset="0"/>
              </a:rPr>
            </a:b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раздражительным. Редко когда он что-либо помнит о своих действиях после возвращения в сознание.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/>
            </a:r>
            <a:br>
              <a:rPr lang="ru-RU" sz="2600" b="1" dirty="0">
                <a:latin typeface="Tahoma" pitchFamily="34" charset="0"/>
                <a:cs typeface="Tahoma" pitchFamily="34" charset="0"/>
              </a:rPr>
            </a:br>
            <a:endParaRPr lang="ru-RU" sz="2600" b="1" dirty="0"/>
          </a:p>
        </p:txBody>
      </p:sp>
      <p:pic>
        <p:nvPicPr>
          <p:cNvPr id="15362" name="Picture 2" descr="C:\Users\Admin\Desktop\533119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68" y="3214686"/>
            <a:ext cx="51435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815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93510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ahoma" pitchFamily="34" charset="0"/>
                <a:cs typeface="Tahoma" pitchFamily="34" charset="0"/>
              </a:rPr>
              <a:t>Расскажите про последствия курения </a:t>
            </a:r>
            <a:r>
              <a:rPr lang="ru-RU" b="1" i="1" dirty="0" err="1" smtClean="0">
                <a:latin typeface="Tahoma" pitchFamily="34" charset="0"/>
                <a:cs typeface="Tahoma" pitchFamily="34" charset="0"/>
              </a:rPr>
              <a:t>спайса</a:t>
            </a:r>
            <a:r>
              <a:rPr lang="ru-RU" b="1" i="1" dirty="0" smtClean="0">
                <a:latin typeface="Tahoma" pitchFamily="34" charset="0"/>
                <a:cs typeface="Tahoma" pitchFamily="34" charset="0"/>
              </a:rPr>
              <a:t>?</a:t>
            </a:r>
            <a:endParaRPr lang="ru-RU" b="1" i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1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52736"/>
            <a:ext cx="7924800" cy="4662264"/>
          </a:xfrm>
        </p:spPr>
        <p:txBody>
          <a:bodyPr>
            <a:normAutofit/>
          </a:bodyPr>
          <a:lstStyle/>
          <a:p>
            <a:r>
              <a:rPr lang="ru-RU" sz="2600" b="1" i="1" dirty="0">
                <a:latin typeface="Tahoma" pitchFamily="34" charset="0"/>
                <a:cs typeface="Tahoma" pitchFamily="34" charset="0"/>
              </a:rPr>
              <a:t>В</a:t>
            </a:r>
            <a:r>
              <a:rPr lang="ru-RU" sz="2600" b="1" i="1" dirty="0" smtClean="0">
                <a:latin typeface="Tahoma" pitchFamily="34" charset="0"/>
                <a:cs typeface="Tahoma" pitchFamily="34" charset="0"/>
              </a:rPr>
              <a:t>оздействие спайса на психику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 оказывается таким же, 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как и 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воздействие других наркотических 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веществ. </a:t>
            </a:r>
            <a:r>
              <a:rPr lang="ru-RU" sz="2800" b="1" dirty="0"/>
              <a:t> 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П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остепенно 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снижаются 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память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, интеллект, внимание</a:t>
            </a:r>
            <a:r>
              <a:rPr lang="ru-RU" sz="2800" b="1" dirty="0" smtClean="0"/>
              <a:t>. 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При 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частом употреблении 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спайса 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появляются галлюцинации, 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тревога, 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чувство панического страха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Довольно 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быстро развивается </a:t>
            </a:r>
            <a:r>
              <a:rPr lang="ru-RU" sz="2600" b="1" i="1" dirty="0" smtClean="0">
                <a:latin typeface="Tahoma" pitchFamily="34" charset="0"/>
                <a:cs typeface="Tahoma" pitchFamily="34" charset="0"/>
              </a:rPr>
              <a:t>толерантность, привыкание.</a:t>
            </a:r>
            <a:endParaRPr lang="ru-RU" sz="26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13" name="Picture 1" descr="C:\Users\Admin\Desktop\11156399_531157797022206_261961590378300845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214818"/>
            <a:ext cx="1627187" cy="184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481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358246" cy="3000396"/>
          </a:xfrm>
        </p:spPr>
        <p:txBody>
          <a:bodyPr>
            <a:noAutofit/>
          </a:bodyPr>
          <a:lstStyle/>
          <a:p>
            <a:r>
              <a:rPr lang="ru-RU" sz="2600" b="1" dirty="0">
                <a:latin typeface="Tahoma" pitchFamily="34" charset="0"/>
                <a:cs typeface="Tahoma" pitchFamily="34" charset="0"/>
              </a:rPr>
              <a:t>Орган, на который спайс оказывает самое сильное влияние – </a:t>
            </a:r>
            <a:r>
              <a:rPr lang="ru-RU" sz="2600" b="1" u="sng" dirty="0">
                <a:latin typeface="Tahoma" pitchFamily="34" charset="0"/>
                <a:cs typeface="Tahoma" pitchFamily="34" charset="0"/>
              </a:rPr>
              <a:t>мозг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. Химический яд заставляет резко сужаться капилляры, мозг перестает насыщаться кислородом в нормальном количестве. В результате </a:t>
            </a:r>
            <a:r>
              <a:rPr lang="ru-RU" sz="2600" b="1" u="sng" dirty="0">
                <a:latin typeface="Tahoma" pitchFamily="34" charset="0"/>
                <a:cs typeface="Tahoma" pitchFamily="34" charset="0"/>
              </a:rPr>
              <a:t>клетки погибают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, а человек ощущает состояние легкости и беззаботности. Именно этот эффект и нравится подросткам. </a:t>
            </a:r>
            <a:endParaRPr lang="ru-RU" sz="2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64" y="4071942"/>
            <a:ext cx="3714754" cy="2476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4500594" cy="246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319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692696"/>
            <a:ext cx="7924800" cy="5022304"/>
          </a:xfrm>
        </p:spPr>
        <p:txBody>
          <a:bodyPr>
            <a:normAutofit fontScale="92500"/>
          </a:bodyPr>
          <a:lstStyle/>
          <a:p>
            <a:r>
              <a:rPr lang="ru-RU" sz="2600" b="1" i="1" dirty="0">
                <a:latin typeface="Tahoma" pitchFamily="34" charset="0"/>
                <a:cs typeface="Tahoma" pitchFamily="34" charset="0"/>
              </a:rPr>
              <a:t>Физическое здоровье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 курильщика находится в зоне постоянного риска. Страдают все без исключения органы тела и их функции. Но самое губительное действие 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спайс оказывает 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на печень, легкие, сердечно-сосудистую 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систему</a:t>
            </a:r>
            <a:r>
              <a:rPr lang="ru-RU" b="1" dirty="0" smtClean="0"/>
              <a:t>. </a:t>
            </a:r>
          </a:p>
          <a:p>
            <a:pPr lvl="0"/>
            <a:r>
              <a:rPr lang="ru-RU" sz="2600" b="1" i="1" dirty="0">
                <a:latin typeface="Tahoma" pitchFamily="34" charset="0"/>
                <a:cs typeface="Tahoma" pitchFamily="34" charset="0"/>
              </a:rPr>
              <a:t>Репродуктивная система. 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У мужчин снижается эрекция, сперматозоиды теряют активность и подвижность. У женщин слабеет либидо, изменяется гормональный фон, сбивается менструальный цикл. В результате это все грозит бесплодием, болезнями репродуктивной системы.</a:t>
            </a:r>
          </a:p>
          <a:p>
            <a:endParaRPr lang="ru-RU" dirty="0"/>
          </a:p>
        </p:txBody>
      </p:sp>
      <p:pic>
        <p:nvPicPr>
          <p:cNvPr id="11265" name="Picture 1" descr="C:\Users\Admin\Desktop\stop spa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85" y="5061058"/>
            <a:ext cx="1662109" cy="1625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18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337802"/>
            <a:ext cx="8715436" cy="43770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   Курение </a:t>
            </a:r>
            <a:r>
              <a:rPr lang="ru-RU" sz="2600" b="1" dirty="0" err="1">
                <a:latin typeface="Tahoma" pitchFamily="34" charset="0"/>
                <a:cs typeface="Tahoma" pitchFamily="34" charset="0"/>
              </a:rPr>
              <a:t>спайсов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,</a:t>
            </a:r>
          </a:p>
          <a:p>
            <a:pPr>
              <a:buNone/>
            </a:pP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как и курение обычных 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сигарет, 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вызывает раздражение </a:t>
            </a:r>
            <a:r>
              <a:rPr lang="ru-RU" sz="2600" b="1" i="1" dirty="0">
                <a:latin typeface="Tahoma" pitchFamily="34" charset="0"/>
                <a:cs typeface="Tahoma" pitchFamily="34" charset="0"/>
              </a:rPr>
              <a:t>дыхательных путей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. Как следствие продолжительного вдыхания дыма: осиплость голоса, кашель, слезотечение. Возможно развитие хронических воспалительных заболеваний дыхательных путей: ларингиты, бронхиты, фарингиты. Не исключено возникновение злокачественных опухолей бронхов, гортани, глотки и ротовой полости</a:t>
            </a:r>
            <a:r>
              <a:rPr lang="ru-RU" b="1" dirty="0"/>
              <a:t>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025262"/>
            <a:ext cx="3149592" cy="2618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523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78621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смеси </a:t>
            </a:r>
            <a:r>
              <a:rPr lang="ru-RU" sz="2800" b="1" dirty="0">
                <a:latin typeface="Tahoma" pitchFamily="34" charset="0"/>
                <a:cs typeface="Tahoma" pitchFamily="34" charset="0"/>
              </a:rPr>
              <a:t>для курения становятся первым шагом на пути перехода 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к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другим видам наркотиков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2636913"/>
            <a:ext cx="3020744" cy="29523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62" y="2636912"/>
            <a:ext cx="3048000" cy="2952328"/>
          </a:xfrm>
        </p:spPr>
      </p:pic>
    </p:spTree>
    <p:extLst>
      <p:ext uri="{BB962C8B-B14F-4D97-AF65-F5344CB8AC3E}">
        <p14:creationId xmlns="" xmlns:p14="http://schemas.microsoft.com/office/powerpoint/2010/main" val="13686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074242"/>
          </a:xfrm>
        </p:spPr>
        <p:txBody>
          <a:bodyPr/>
          <a:lstStyle/>
          <a:p>
            <a:pPr algn="ctr"/>
            <a:r>
              <a:rPr lang="ru-RU" sz="2600" b="1" dirty="0">
                <a:latin typeface="Tahoma" pitchFamily="34" charset="0"/>
                <a:cs typeface="Tahoma" pitchFamily="34" charset="0"/>
              </a:rPr>
              <a:t>Курительные смеси все чаще стали причиной подростковых смертей. Подростки попадают в зависимость гораздо быстрее взрослых людей</a:t>
            </a:r>
            <a:endParaRPr lang="ru-RU" sz="2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845558"/>
            <a:ext cx="6777037" cy="2465459"/>
          </a:xfrm>
        </p:spPr>
      </p:pic>
    </p:spTree>
    <p:extLst>
      <p:ext uri="{BB962C8B-B14F-4D97-AF65-F5344CB8AC3E}">
        <p14:creationId xmlns="" xmlns:p14="http://schemas.microsoft.com/office/powerpoint/2010/main" val="9091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024744" cy="121443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видео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6" name="Что такое спайс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1326" y="500042"/>
            <a:ext cx="7848326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024744" cy="1537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Расскажите о симптомах </a:t>
            </a:r>
            <a:r>
              <a:rPr lang="ru-RU" b="1" dirty="0"/>
              <a:t>употребления </a:t>
            </a:r>
            <a:r>
              <a:rPr lang="ru-RU" b="1" dirty="0" err="1" smtClean="0"/>
              <a:t>спайсов</a:t>
            </a:r>
            <a:r>
              <a:rPr lang="ru-RU" b="1" dirty="0" smtClean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600" b="1" dirty="0">
                <a:latin typeface="Tahoma" pitchFamily="34" charset="0"/>
                <a:cs typeface="Tahoma" pitchFamily="34" charset="0"/>
              </a:rPr>
              <a:t>Расширение 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зрачков</a:t>
            </a:r>
          </a:p>
          <a:p>
            <a:r>
              <a:rPr lang="ru-RU" sz="2600" b="1" dirty="0">
                <a:latin typeface="Tahoma" pitchFamily="34" charset="0"/>
                <a:cs typeface="Tahoma" pitchFamily="34" charset="0"/>
              </a:rPr>
              <a:t>Покраснение конъюнктивы</a:t>
            </a:r>
          </a:p>
          <a:p>
            <a:r>
              <a:rPr lang="ru-RU" sz="2600" b="1" dirty="0">
                <a:latin typeface="Tahoma" pitchFamily="34" charset="0"/>
                <a:cs typeface="Tahoma" pitchFamily="34" charset="0"/>
              </a:rPr>
              <a:t>Повышенный 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аппетит, 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жажда, тяга к сладкому</a:t>
            </a:r>
          </a:p>
          <a:p>
            <a:r>
              <a:rPr lang="ru-RU" sz="2600" b="1" dirty="0">
                <a:latin typeface="Tahoma" pitchFamily="34" charset="0"/>
                <a:cs typeface="Tahoma" pitchFamily="34" charset="0"/>
              </a:rPr>
              <a:t>Сухость во рту</a:t>
            </a:r>
          </a:p>
          <a:p>
            <a:pPr lvl="0"/>
            <a:r>
              <a:rPr lang="ru-RU" sz="2600" b="1" dirty="0">
                <a:latin typeface="Tahoma" pitchFamily="34" charset="0"/>
                <a:cs typeface="Tahoma" pitchFamily="34" charset="0"/>
              </a:rPr>
              <a:t>Покраснение 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лица</a:t>
            </a:r>
          </a:p>
          <a:p>
            <a:pPr lvl="0"/>
            <a:r>
              <a:rPr lang="ru-RU" sz="2600" b="1" dirty="0">
                <a:latin typeface="Tahoma" pitchFamily="34" charset="0"/>
                <a:cs typeface="Tahoma" pitchFamily="34" charset="0"/>
              </a:rPr>
              <a:t>П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овышение 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артериального давления, учащение 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пульса</a:t>
            </a:r>
            <a:endParaRPr lang="ru-RU" sz="26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84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5" y="1268760"/>
            <a:ext cx="3090863" cy="39604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692696"/>
            <a:ext cx="3672408" cy="5022305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Приступы смеха, веселости, которые могут сменяться тревогой, испугом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latin typeface="Tahoma" pitchFamily="34" charset="0"/>
                <a:cs typeface="Tahoma" pitchFamily="34" charset="0"/>
              </a:rPr>
              <a:t>В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ыраженная потребность двигаться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latin typeface="Tahoma" pitchFamily="34" charset="0"/>
                <a:cs typeface="Tahoma" pitchFamily="34" charset="0"/>
              </a:rPr>
              <a:t>О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щущение «невесомости»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Болтливость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latin typeface="Tahoma" pitchFamily="34" charset="0"/>
                <a:cs typeface="Tahoma" pitchFamily="34" charset="0"/>
              </a:rPr>
              <a:t>И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зменение восприятия пространства, времени, звука, цвета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Наличие окурков, свернутых вручную, тяжелый травяной «запах» от одежды</a:t>
            </a:r>
            <a:endParaRPr lang="ru-RU" sz="2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1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31543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ahoma" pitchFamily="34" charset="0"/>
                <a:cs typeface="Tahoma" pitchFamily="34" charset="0"/>
              </a:rPr>
              <a:t>В настоящее время синтетические каннабиоиды, являющиеся действующими веществами Spice, запрещены в 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Беларуси, России </a:t>
            </a:r>
            <a:r>
              <a:rPr lang="ru-RU" sz="2800" b="1" dirty="0">
                <a:latin typeface="Tahoma" pitchFamily="34" charset="0"/>
                <a:cs typeface="Tahoma" pitchFamily="34" charset="0"/>
              </a:rPr>
              <a:t>и большинстве стран мира, включая США и страны Европейского союза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01008"/>
            <a:ext cx="3371850" cy="2428875"/>
          </a:xfrm>
        </p:spPr>
      </p:pic>
    </p:spTree>
    <p:extLst>
      <p:ext uri="{BB962C8B-B14F-4D97-AF65-F5344CB8AC3E}">
        <p14:creationId xmlns="" xmlns:p14="http://schemas.microsoft.com/office/powerpoint/2010/main" val="789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7924800" cy="381015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latin typeface="Tahoma" pitchFamily="34" charset="0"/>
                <a:cs typeface="Tahoma" pitchFamily="34" charset="0"/>
              </a:rPr>
              <a:t>Человек, употребляющий 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спайс, 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нуждается в профессиональной помощи! Он должен пройти </a:t>
            </a:r>
            <a:r>
              <a:rPr lang="ru-RU" sz="2600" b="1" u="sng" dirty="0">
                <a:latin typeface="Tahoma" pitchFamily="34" charset="0"/>
                <a:cs typeface="Tahoma" pitchFamily="34" charset="0"/>
              </a:rPr>
              <a:t>курс лечения </a:t>
            </a:r>
            <a:r>
              <a:rPr lang="ru-RU" sz="2600" b="1" u="sng" dirty="0" smtClean="0">
                <a:latin typeface="Tahoma" pitchFamily="34" charset="0"/>
                <a:cs typeface="Tahoma" pitchFamily="34" charset="0"/>
              </a:rPr>
              <a:t>от </a:t>
            </a:r>
            <a:r>
              <a:rPr lang="ru-RU" sz="2600" b="1" u="sng" dirty="0">
                <a:latin typeface="Tahoma" pitchFamily="34" charset="0"/>
                <a:cs typeface="Tahoma" pitchFamily="34" charset="0"/>
              </a:rPr>
              <a:t>зависимости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. </a:t>
            </a: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2600" b="1" dirty="0" smtClean="0">
                <a:latin typeface="Tahoma" pitchFamily="34" charset="0"/>
                <a:cs typeface="Tahoma" pitchFamily="34" charset="0"/>
              </a:rPr>
            </a:br>
            <a:r>
              <a:rPr lang="ru-RU" sz="2600" b="1" dirty="0" smtClean="0">
                <a:latin typeface="Tahoma" pitchFamily="34" charset="0"/>
                <a:cs typeface="Tahoma" pitchFamily="34" charset="0"/>
              </a:rPr>
              <a:t>Даже </a:t>
            </a:r>
            <a:r>
              <a:rPr lang="ru-RU" sz="2600" b="1" dirty="0">
                <a:latin typeface="Tahoma" pitchFamily="34" charset="0"/>
                <a:cs typeface="Tahoma" pitchFamily="34" charset="0"/>
              </a:rPr>
              <a:t>на ранних стадиях употребления консультация у нарколога будет очень полезна. Только так можно добиться полного освобождения от зависимости</a:t>
            </a:r>
            <a:r>
              <a:rPr lang="en-US" sz="2600" b="1" dirty="0">
                <a:latin typeface="Tahoma" pitchFamily="34" charset="0"/>
                <a:cs typeface="Tahoma" pitchFamily="34" charset="0"/>
              </a:rPr>
              <a:t>.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929066"/>
            <a:ext cx="364333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" name="Рисунок 3" descr="Описание: D:\Документ\МВД\спайс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5" y="3937529"/>
            <a:ext cx="3143271" cy="2348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885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0562" y="3869980"/>
            <a:ext cx="4286280" cy="1702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ответственность за употребление и распространение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спайсов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юристу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2" name="Picture 2" descr="C:\Users\Admin\Desktop\1f0499b27525731a4a88937f1fa7d5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3985397" cy="26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286808" cy="44291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Декрет №6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 неотложных мерах 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противодействию незаконному обороту наркотиков».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Максимальный срок лишения свободы за действия, связанные со сбытом наркотиков при наличии отягчающих признаков (например, совершенные группой лиц, либо в отношении особо опасных наркотиков, либо в крупном размере, либо на территории учреждения образования), 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 от 13 до 15 лет; 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сбыт наркотиков заведомо несовершеннолетнему — 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8 до 15 лет; 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действия, связанные со сбытом наркотиков, совершенные организованной группой, — с 15 до 20 лет, а также за изготовление или переработку наркотиков в лабораторных условиях — с 8 до 20 лет. 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Вводится административная ответственность за появление в общественном месте в состоянии наркотического опьянения (штраф в размере от 5 до 10 базовых величин)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000240"/>
            <a:ext cx="7500990" cy="4429156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Республиканская телефонная "горячая линия" по оказанию психологической помощи несовершеннолетним, попавшим в кризисную ситуацию</a:t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8 801     100 16 11 </a:t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круглосуточно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78579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что делать, если подросток попал в кризисную ситуацию и не знает, как ему поступить? </a:t>
            </a:r>
            <a:b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поделиться с родителями, педагогами, социальной службой, либо обратиться за помощью:</a:t>
            </a: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001056" cy="300039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Спасибо, уважаемые эксперты за столь обстоятельные ответы. </a:t>
            </a:r>
            <a:br>
              <a:rPr lang="ru-RU" sz="3200" b="1" dirty="0" smtClean="0"/>
            </a:br>
            <a:r>
              <a:rPr lang="ru-RU" sz="3200" b="1" dirty="0" smtClean="0"/>
              <a:t>Я хочу обратиться к аудитории. Зачитайте слова, которые у Вас ассоциируются со словом «СПАЙС»</a:t>
            </a:r>
            <a:r>
              <a:rPr lang="ru-RU" sz="3200" b="1" i="1" dirty="0" smtClean="0"/>
              <a:t>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     </a:t>
            </a:r>
            <a:endParaRPr lang="ru-RU" sz="3200" b="1" dirty="0"/>
          </a:p>
        </p:txBody>
      </p:sp>
      <p:pic>
        <p:nvPicPr>
          <p:cNvPr id="47106" name="Picture 2" descr="C:\Users\Admin\Desktop\v-moskve-ot-otravleniya-kuritelnoy-smesyu-spays-dva-muzhchiny-umerli-v-podezde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357563"/>
            <a:ext cx="548643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27664"/>
            <a:ext cx="8001056" cy="52588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Дорогие друзья! Я думаю, что у Вас никогда не возникнет желания попробовать </a:t>
            </a:r>
            <a:r>
              <a:rPr lang="ru-RU" b="1" dirty="0" err="1" smtClean="0"/>
              <a:t>спайс</a:t>
            </a:r>
            <a:r>
              <a:rPr lang="ru-RU" b="1" dirty="0" smtClean="0"/>
              <a:t> после нашего сегодняшнего разговора. И если Ваши друзья, близкие или знакомые попытаются покурить </a:t>
            </a:r>
            <a:r>
              <a:rPr lang="ru-RU" b="1" dirty="0" err="1" smtClean="0"/>
              <a:t>спайс</a:t>
            </a:r>
            <a:r>
              <a:rPr lang="ru-RU" b="1" dirty="0" smtClean="0"/>
              <a:t> или попробовать марки или соли, остановите их, спасите их! Ведь  жить здорово!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Users\Admin\Desktop\84705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698"/>
          </a:xfrm>
          <a:prstGeom prst="rect">
            <a:avLst/>
          </a:prstGeom>
          <a:noFill/>
        </p:spPr>
      </p:pic>
      <p:pic>
        <p:nvPicPr>
          <p:cNvPr id="48130" name="Picture 2" descr="C:\Users\Admin\Desktop\Xse96MJySl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714356"/>
            <a:ext cx="4000528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аспят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177418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42"/>
            <a:ext cx="8858280" cy="650083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                     Темой нашего сегодняшнего обсуждения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          является «</a:t>
            </a:r>
            <a:r>
              <a:rPr lang="ru-RU" b="1" dirty="0" err="1" smtClean="0">
                <a:solidFill>
                  <a:schemeClr val="tx1"/>
                </a:solidFill>
              </a:rPr>
              <a:t>Спайс</a:t>
            </a:r>
            <a:r>
              <a:rPr lang="ru-RU" b="1" dirty="0" smtClean="0">
                <a:solidFill>
                  <a:schemeClr val="tx1"/>
                </a:solidFill>
              </a:rPr>
              <a:t>. В зоне риска - дети и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          молодёжь». Согласно данных Министерства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          здравоохранения, число больных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          наркоманией за последние 25 лет увеличилось в 32 раза (в г. Минске - в 56). Судимость, связанную с наркотиками, имеют 33% </a:t>
            </a:r>
            <a:r>
              <a:rPr lang="ru-RU" b="1" dirty="0" err="1" smtClean="0">
                <a:solidFill>
                  <a:schemeClr val="tx1"/>
                </a:solidFill>
              </a:rPr>
              <a:t>подучетных</a:t>
            </a:r>
            <a:r>
              <a:rPr lang="ru-RU" b="1" dirty="0" smtClean="0">
                <a:solidFill>
                  <a:schemeClr val="tx1"/>
                </a:solidFill>
              </a:rPr>
              <a:t> лиц. Особую озабоченность вызывает тот факт, что такое явление, как наркомания, молодеет.  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Сегодня на многих сайтах можно увидеть рекламу чудесного травяного сбора, предназначенного для курения – </a:t>
            </a:r>
            <a:r>
              <a:rPr lang="ru-RU" b="1" dirty="0" err="1" smtClean="0">
                <a:solidFill>
                  <a:schemeClr val="tx1"/>
                </a:solidFill>
              </a:rPr>
              <a:t>спайса</a:t>
            </a:r>
            <a:r>
              <a:rPr lang="ru-RU" b="1" dirty="0" smtClean="0">
                <a:solidFill>
                  <a:schemeClr val="tx1"/>
                </a:solidFill>
              </a:rPr>
              <a:t>.  Продавцы обещают повышенную работоспособность, легкость во всем теле, хорошее настроение и многое другое. Вот только они умалчивают об одном небольшом обстоятельстве: эта травяная смесь является одним из самых опасных курительных наркотиков.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6" y="7143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Сегодня у нас в гостях эксперты: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00240"/>
            <a:ext cx="6777317" cy="378621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Химик</a:t>
            </a:r>
          </a:p>
          <a:p>
            <a:r>
              <a:rPr lang="ru-RU" sz="2800" b="1" dirty="0" smtClean="0"/>
              <a:t>Врач-нарколог</a:t>
            </a:r>
          </a:p>
          <a:p>
            <a:r>
              <a:rPr lang="ru-RU" sz="2800" b="1" dirty="0" smtClean="0"/>
              <a:t>Представитель </a:t>
            </a:r>
            <a:r>
              <a:rPr lang="ru-RU" sz="2800" b="1" dirty="0" err="1" smtClean="0"/>
              <a:t>наркоконтроля</a:t>
            </a:r>
            <a:endParaRPr lang="ru-RU" sz="2800" b="1" dirty="0" smtClean="0"/>
          </a:p>
          <a:p>
            <a:r>
              <a:rPr lang="ru-RU" sz="2800" b="1" dirty="0" smtClean="0"/>
              <a:t>Представитель МВД</a:t>
            </a:r>
          </a:p>
          <a:p>
            <a:r>
              <a:rPr lang="ru-RU" sz="2800" b="1" dirty="0" smtClean="0"/>
              <a:t>Статист</a:t>
            </a:r>
          </a:p>
          <a:p>
            <a:r>
              <a:rPr lang="ru-RU" sz="2800" b="1" dirty="0" smtClean="0"/>
              <a:t>Юрист</a:t>
            </a:r>
            <a:endParaRPr lang="ru-RU" sz="2800" b="1" dirty="0"/>
          </a:p>
        </p:txBody>
      </p:sp>
      <p:pic>
        <p:nvPicPr>
          <p:cNvPr id="38914" name="Picture 2" descr="C:\Users\Admin\Desktop\exp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404" y="3744934"/>
            <a:ext cx="2540000" cy="275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429684" cy="6143668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Дорогие ребята! Перед Вами лежат листочки со словом </a:t>
            </a:r>
            <a:r>
              <a:rPr lang="ru-RU" sz="3000" b="1" dirty="0" err="1" smtClean="0"/>
              <a:t>спайс</a:t>
            </a:r>
            <a:r>
              <a:rPr lang="ru-RU" sz="3000" b="1" dirty="0" smtClean="0"/>
              <a:t>. Во время нашего мероприятия я предлагаю Вам записать свои ассоциации со словом </a:t>
            </a:r>
            <a:r>
              <a:rPr lang="ru-RU" sz="3000" b="1" dirty="0" err="1" smtClean="0"/>
              <a:t>спайс</a:t>
            </a:r>
            <a:r>
              <a:rPr lang="ru-RU" sz="3000" b="1" dirty="0" smtClean="0"/>
              <a:t> на каждую букву.</a:t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Что такое </a:t>
            </a:r>
            <a:r>
              <a:rPr lang="ru-RU" sz="3000" b="1" dirty="0" err="1" smtClean="0"/>
              <a:t>спайс</a:t>
            </a:r>
            <a:r>
              <a:rPr lang="ru-RU" sz="3000" b="1" dirty="0" smtClean="0"/>
              <a:t>? Что такое марки, </a:t>
            </a:r>
            <a:r>
              <a:rPr lang="ru-RU" sz="3000" b="1" dirty="0" err="1" smtClean="0"/>
              <a:t>миксы</a:t>
            </a:r>
            <a:r>
              <a:rPr lang="ru-RU" sz="3000" b="1" dirty="0" smtClean="0"/>
              <a:t>? Я хочу задать этот вопрос сначала нашей аудитории.</a:t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А теперь я обращаюсь к нашему эксперту химику. Что такое </a:t>
            </a:r>
            <a:r>
              <a:rPr lang="ru-RU" sz="3000" b="1" dirty="0" err="1" smtClean="0"/>
              <a:t>спайсы</a:t>
            </a:r>
            <a:r>
              <a:rPr lang="ru-RU" sz="3000" b="1" dirty="0" smtClean="0"/>
              <a:t>, марки?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365104"/>
            <a:ext cx="3600400" cy="1728193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Спайс </a:t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(от англ. «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spice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– специя, пряность)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93" r="13193"/>
          <a:stretch>
            <a:fillRect/>
          </a:stretch>
        </p:blipFill>
        <p:spPr>
          <a:xfrm>
            <a:off x="1005208" y="693795"/>
            <a:ext cx="3359623" cy="352729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692696"/>
            <a:ext cx="3672407" cy="5544616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/>
              <a:t>Это </a:t>
            </a:r>
            <a:r>
              <a:rPr lang="ru-RU" sz="2600" b="1" dirty="0"/>
              <a:t>один из брендов синтетических курительных смесей, поставляемых в продажу в виде травы, с нанесенным химическим веществом</a:t>
            </a:r>
            <a:r>
              <a:rPr lang="ru-RU" sz="2400" b="1" dirty="0"/>
              <a:t>. </a:t>
            </a:r>
            <a:r>
              <a:rPr lang="ru-RU" sz="2600" b="1" dirty="0">
                <a:latin typeface="+mj-lt"/>
                <a:cs typeface="Tahoma" pitchFamily="34" charset="0"/>
              </a:rPr>
              <a:t>Обладает психоактивным действием, </a:t>
            </a:r>
            <a:r>
              <a:rPr lang="ru-RU" sz="2600" b="1" dirty="0" smtClean="0">
                <a:latin typeface="+mj-lt"/>
                <a:cs typeface="Tahoma" pitchFamily="34" charset="0"/>
              </a:rPr>
              <a:t>имитирующим </a:t>
            </a:r>
            <a:r>
              <a:rPr lang="ru-RU" sz="2600" b="1" dirty="0">
                <a:latin typeface="+mj-lt"/>
                <a:cs typeface="Tahoma" pitchFamily="34" charset="0"/>
              </a:rPr>
              <a:t>действие </a:t>
            </a:r>
            <a:r>
              <a:rPr lang="ru-RU" sz="2600" b="1" dirty="0" smtClean="0">
                <a:latin typeface="+mj-lt"/>
                <a:cs typeface="Tahoma" pitchFamily="34" charset="0"/>
              </a:rPr>
              <a:t>марихуаны</a:t>
            </a:r>
            <a:r>
              <a:rPr lang="en-US" sz="2600" b="1" dirty="0">
                <a:latin typeface="+mj-lt"/>
                <a:cs typeface="Tahoma" pitchFamily="34" charset="0"/>
              </a:rPr>
              <a:t>.</a:t>
            </a:r>
            <a:endParaRPr lang="ru-RU" sz="26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14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852" y="552116"/>
            <a:ext cx="7924800" cy="47342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latin typeface="Tahoma" pitchFamily="34" charset="0"/>
                <a:cs typeface="Tahoma" pitchFamily="34" charset="0"/>
              </a:rPr>
              <a:t>Как правило, 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дл</a:t>
            </a:r>
            <a:r>
              <a:rPr lang="ru-RU" sz="2800" b="1" dirty="0">
                <a:latin typeface="Tahoma" pitchFamily="34" charset="0"/>
                <a:cs typeface="Tahoma" pitchFamily="34" charset="0"/>
              </a:rPr>
              <a:t>я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b="1" dirty="0">
                <a:latin typeface="Tahoma" pitchFamily="34" charset="0"/>
                <a:cs typeface="Tahoma" pitchFamily="34" charset="0"/>
              </a:rPr>
              <a:t>производства 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курительных смесей используются </a:t>
            </a:r>
            <a:r>
              <a:rPr lang="ru-RU" sz="2800" b="1" dirty="0">
                <a:latin typeface="Tahoma" pitchFamily="34" charset="0"/>
                <a:cs typeface="Tahoma" pitchFamily="34" charset="0"/>
              </a:rPr>
              <a:t>листья, семена, корни, стебли или цветы различных растений. В дальнейшем для приданий психотропного эффекта натуральное 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сырье подвергается </a:t>
            </a:r>
            <a:r>
              <a:rPr lang="ru-RU" sz="2800" b="1" dirty="0">
                <a:latin typeface="Tahoma" pitchFamily="34" charset="0"/>
                <a:cs typeface="Tahoma" pitchFamily="34" charset="0"/>
              </a:rPr>
              <a:t>химической 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обработке.</a:t>
            </a:r>
            <a:endParaRPr lang="en-US" sz="2800" b="1" dirty="0" smtClean="0">
              <a:latin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pic>
        <p:nvPicPr>
          <p:cNvPr id="23553" name="Picture 1" descr="C:\Users\Admin\Desktop\spic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680532"/>
            <a:ext cx="5222868" cy="296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350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43932" cy="15716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Основным действующим веществом обычно является соединение</a:t>
            </a:r>
            <a:br>
              <a:rPr lang="ru-RU" sz="2800" b="1" dirty="0" smtClean="0">
                <a:latin typeface="Tahoma" pitchFamily="34" charset="0"/>
                <a:cs typeface="Tahoma" pitchFamily="34" charset="0"/>
              </a:rPr>
            </a:b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 </a:t>
            </a:r>
            <a:r>
              <a:rPr lang="ru-RU" sz="2800" b="1" u="sng" dirty="0" smtClean="0">
                <a:latin typeface="Tahoma" pitchFamily="34" charset="0"/>
                <a:cs typeface="Tahoma" pitchFamily="34" charset="0"/>
              </a:rPr>
              <a:t>JWH-018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 и его химические аналоги. </a:t>
            </a:r>
            <a:endParaRPr lang="ru-RU" sz="2800" dirty="0"/>
          </a:p>
        </p:txBody>
      </p:sp>
      <p:pic>
        <p:nvPicPr>
          <p:cNvPr id="39938" name="Picture 2" descr="C:\Users\Admin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928802"/>
            <a:ext cx="4572008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4603632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  <a:latin typeface="Tahoma" pitchFamily="34" charset="0"/>
                <a:cs typeface="Tahoma" pitchFamily="34" charset="0"/>
              </a:rPr>
              <a:t>Попросту – </a:t>
            </a:r>
            <a:r>
              <a:rPr lang="ru-RU" sz="3200" b="1" u="sng" dirty="0" smtClean="0">
                <a:solidFill>
                  <a:schemeClr val="accent3"/>
                </a:solidFill>
                <a:latin typeface="Tahoma" pitchFamily="34" charset="0"/>
                <a:cs typeface="Tahoma" pitchFamily="34" charset="0"/>
              </a:rPr>
              <a:t>синтетическая марихуана</a:t>
            </a:r>
            <a:r>
              <a:rPr lang="ru-RU" sz="3200" b="1" dirty="0" smtClean="0">
                <a:solidFill>
                  <a:schemeClr val="accent3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3200" dirty="0">
              <a:solidFill>
                <a:schemeClr val="accent3"/>
              </a:solidFill>
            </a:endParaRPr>
          </a:p>
        </p:txBody>
      </p:sp>
      <p:pic>
        <p:nvPicPr>
          <p:cNvPr id="39939" name="Picture 3" descr="C:\Users\Admin\Desktop\JW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83448"/>
            <a:ext cx="3571900" cy="2631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1058</TotalTime>
  <Words>747</Words>
  <Application>Microsoft Office PowerPoint</Application>
  <PresentationFormat>Экран (4:3)</PresentationFormat>
  <Paragraphs>77</Paragraphs>
  <Slides>39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Остин</vt:lpstr>
      <vt:lpstr>ТОК-ШОУ «ВЫБОР»</vt:lpstr>
      <vt:lpstr>     Добрый день, дорогие друзья! Сегодня у нас в эфире ток-шоу «Выбор» и с Вами мы ведущие, Силаев Артур и Иванейчик Александр. Сегодня мы будем обсуждать одну из самых важных и злободневных тем…          Внимание на экран.</vt:lpstr>
      <vt:lpstr>видео</vt:lpstr>
      <vt:lpstr>Слайд 4</vt:lpstr>
      <vt:lpstr>Сегодня у нас в гостях эксперты:</vt:lpstr>
      <vt:lpstr> Дорогие ребята! Перед Вами лежат листочки со словом спайс. Во время нашего мероприятия я предлагаю Вам записать свои ассоциации со словом спайс на каждую букву.  Что такое спайс? Что такое марки, миксы? Я хочу задать этот вопрос сначала нашей аудитории.  А теперь я обращаюсь к нашему эксперту химику. Что такое спайсы, марки?</vt:lpstr>
      <vt:lpstr>Спайс  (от англ. «spice» – специя, пряность)</vt:lpstr>
      <vt:lpstr>Слайд 8</vt:lpstr>
      <vt:lpstr>Основным действующим веществом обычно является соединение  JWH-018 и его химические аналоги. </vt:lpstr>
      <vt:lpstr>Слайд 10</vt:lpstr>
      <vt:lpstr>Смесь реализуется в виде высушенных и измельченных частей растений, порошков.</vt:lpstr>
      <vt:lpstr>Слайд 12</vt:lpstr>
      <vt:lpstr>Если я правильно понял Вас, то основную угрозу представляет именно синтетический наркотик, которым пропитывают траву для курения и бумагу для так называемых марок?</vt:lpstr>
      <vt:lpstr>А где изготавливают эти синтетические наркотики и как они попадают к нам в страну? </vt:lpstr>
      <vt:lpstr>        Химические вещества приходят к нам из юго-восточных стран, в основном из Китая. В Европу синтетический наркотик отправляют тоннами. По крайней мере, по данным МВД, в Юго-Восточной Азии (Китай, Мьянма, Таиланд, Индонезия) в год изготавливают до 800 тонн синтетических наркотиков, которые потом поступают в Европу и другие страны. Но всего килограмма, попавшего в страну, достаточно, чтобы подкосить огромное количество людей. "Сколько можно убить бомбой? Ну человек 10. А тут килограммчик отправишь… Представьте только: действие синтетического наркотика в 10 тысяч раз сильнее действия героина. От одной дозы, которая составляет 0,01г, часть мозгов  может безвозвратно сгореть. </vt:lpstr>
      <vt:lpstr>Слайд 16</vt:lpstr>
      <vt:lpstr>Пути распространения</vt:lpstr>
      <vt:lpstr>Очень хочется узнать,  как распространяют спайс и марки? Ведь это сегодня запрещённые вещества. Этот вопрос я адресую представителю МВД.</vt:lpstr>
      <vt:lpstr>Что происходит с курильщиком спайса? Вопрос врачу</vt:lpstr>
      <vt:lpstr>    Человек, курящий спайс, теряет связь с реальностью. Под действием наркотика он совершает непроизвольные и однотипные действия, например, ходит кругами или лежит спокойно, натыкается на предметы, падает, бьется в припадках.</vt:lpstr>
      <vt:lpstr>Слайд 21</vt:lpstr>
      <vt:lpstr>    После окончания действия спайса человек впадает в подавленное, депрессивное состояние, становится раздражительным. Редко когда он что-либо помнит о своих действиях после возвращения в сознание. </vt:lpstr>
      <vt:lpstr>Расскажите про последствия курения спайса?</vt:lpstr>
      <vt:lpstr>Слайд 24</vt:lpstr>
      <vt:lpstr>Орган, на который спайс оказывает самое сильное влияние – мозг. Химический яд заставляет резко сужаться капилляры, мозг перестает насыщаться кислородом в нормальном количестве. В результате клетки погибают, а человек ощущает состояние легкости и беззаботности. Именно этот эффект и нравится подросткам. </vt:lpstr>
      <vt:lpstr>Слайд 26</vt:lpstr>
      <vt:lpstr>Слайд 27</vt:lpstr>
      <vt:lpstr>смеси для курения становятся первым шагом на пути перехода к другим видам наркотиков</vt:lpstr>
      <vt:lpstr>Курительные смеси все чаще стали причиной подростковых смертей. Подростки попадают в зависимость гораздо быстрее взрослых людей</vt:lpstr>
      <vt:lpstr>Расскажите о симптомах употребления спайсов? </vt:lpstr>
      <vt:lpstr>Слайд 31</vt:lpstr>
      <vt:lpstr>В настоящее время синтетические каннабиоиды, являющиеся действующими веществами Spice, запрещены в Беларуси, России и большинстве стран мира, включая США и страны Европейского союза</vt:lpstr>
      <vt:lpstr>Человек, употребляющий спайс, нуждается в профессиональной помощи! Он должен пройти курс лечения от зависимости.  Даже на ранних стадиях употребления консультация у нарколога будет очень полезна. Только так можно добиться полного освобождения от зависимости. </vt:lpstr>
      <vt:lpstr>Какая ответственность за употребление и распространение спайсов? Вопрос юристу</vt:lpstr>
      <vt:lpstr>Декрет №6  «О неотложных мерах  по противодействию незаконному обороту наркотиков». Максимальный срок лишения свободы за действия, связанные со сбытом наркотиков при наличии отягчающих признаков (например, совершенные группой лиц, либо в отношении особо опасных наркотиков, либо в крупном размере, либо на территории учреждения образования),  — от 13 до 15 лет;  сбыт наркотиков заведомо несовершеннолетнему —  от 8 до 15 лет;  действия, связанные со сбытом наркотиков, совершенные организованной группой, — с 15 до 20 лет, а также за изготовление или переработку наркотиков в лабораторных условиях — с 8 до 20 лет.  Вводится административная ответственность за появление в общественном месте в состоянии наркотического опьянения (штраф в размере от 5 до 10 базовых величин)</vt:lpstr>
      <vt:lpstr>                Республиканская телефонная "горячая линия" по оказанию психологической помощи несовершеннолетним, попавшим в кризисную ситуацию  8 801     100 16 11  круглосуточно</vt:lpstr>
      <vt:lpstr>Спасибо, уважаемые эксперты за столь обстоятельные ответы.  Я хочу обратиться к аудитории. Зачитайте слова, которые у Вас ассоциируются со словом «СПАЙС».      </vt:lpstr>
      <vt:lpstr>Дорогие друзья! Я думаю, что у Вас никогда не возникнет желания попробовать спайс после нашего сегодняшнего разговора. И если Ваши друзья, близкие или знакомые попытаются покурить спайс или попробовать марки или соли, остановите их, спасите их! Ведь  жить здорово!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КУРИТЕЛЬНЫЕ СМЕСИ</dc:title>
  <dc:creator>Admin</dc:creator>
  <cp:lastModifiedBy>Admin</cp:lastModifiedBy>
  <cp:revision>135</cp:revision>
  <dcterms:modified xsi:type="dcterms:W3CDTF">2015-12-17T07:54:49Z</dcterms:modified>
</cp:coreProperties>
</file>